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58" r:id="rId3"/>
    <p:sldId id="259" r:id="rId4"/>
  </p:sldIdLst>
  <p:sldSz cx="30279975" cy="42808525"/>
  <p:notesSz cx="6858000" cy="9144000"/>
  <p:defaultTextStyle>
    <a:defPPr>
      <a:defRPr lang="da-DK"/>
    </a:defPPr>
    <a:lvl1pPr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3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3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3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3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20">
          <p15:clr>
            <a:srgbClr val="A4A3A4"/>
          </p15:clr>
        </p15:guide>
        <p15:guide id="2" orient="horz" pos="26263">
          <p15:clr>
            <a:srgbClr val="A4A3A4"/>
          </p15:clr>
        </p15:guide>
        <p15:guide id="3" orient="horz" pos="5035">
          <p15:clr>
            <a:srgbClr val="A4A3A4"/>
          </p15:clr>
        </p15:guide>
        <p15:guide id="4" orient="horz" pos="6895">
          <p15:clr>
            <a:srgbClr val="A4A3A4"/>
          </p15:clr>
        </p15:guide>
        <p15:guide id="5" pos="680">
          <p15:clr>
            <a:srgbClr val="A4A3A4"/>
          </p15:clr>
        </p15:guide>
        <p15:guide id="6" pos="18416">
          <p15:clr>
            <a:srgbClr val="A4A3A4"/>
          </p15:clr>
        </p15:guide>
        <p15:guide id="7" pos="4627">
          <p15:clr>
            <a:srgbClr val="A4A3A4"/>
          </p15:clr>
        </p15:guide>
        <p15:guide id="8" pos="5262">
          <p15:clr>
            <a:srgbClr val="A4A3A4"/>
          </p15:clr>
        </p15:guide>
        <p15:guide id="9" pos="9208">
          <p15:clr>
            <a:srgbClr val="A4A3A4"/>
          </p15:clr>
        </p15:guide>
        <p15:guide id="10" pos="9843">
          <p15:clr>
            <a:srgbClr val="A4A3A4"/>
          </p15:clr>
        </p15:guide>
        <p15:guide id="11" pos="13790">
          <p15:clr>
            <a:srgbClr val="A4A3A4"/>
          </p15:clr>
        </p15:guide>
        <p15:guide id="12" pos="144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66"/>
    <a:srgbClr val="90191D"/>
    <a:srgbClr val="696969"/>
    <a:srgbClr val="7200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017" autoAdjust="0"/>
    <p:restoredTop sz="95732" autoAdjust="0"/>
  </p:normalViewPr>
  <p:slideViewPr>
    <p:cSldViewPr>
      <p:cViewPr>
        <p:scale>
          <a:sx n="60" d="100"/>
          <a:sy n="60" d="100"/>
        </p:scale>
        <p:origin x="-896" y="-9608"/>
      </p:cViewPr>
      <p:guideLst>
        <p:guide orient="horz" pos="3220"/>
        <p:guide orient="horz" pos="26263"/>
        <p:guide orient="horz" pos="5035"/>
        <p:guide orient="horz" pos="6895"/>
        <p:guide pos="680"/>
        <p:guide pos="18416"/>
        <p:guide pos="4627"/>
        <p:guide pos="5262"/>
        <p:guide pos="9208"/>
        <p:guide pos="9843"/>
        <p:guide pos="13790"/>
        <p:guide pos="14425"/>
      </p:guideLst>
    </p:cSldViewPr>
  </p:slideViewPr>
  <p:outlineViewPr>
    <p:cViewPr>
      <p:scale>
        <a:sx n="20" d="100"/>
        <a:sy n="20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3.xml"/><Relationship Id="rId2" Type="http://schemas.openxmlformats.org/officeDocument/2006/relationships/slide" Target="slides/slide2.xml"/><Relationship Id="rId1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95595EA-BC75-2D44-B1A3-06CAEC8E0EC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A06426-D001-3F49-9A59-1107D8FE84B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E41C9721-2DF1-0B48-BE4E-0EF1FE8DB1A5}" type="datetimeFigureOut">
              <a:rPr lang="en-GB"/>
              <a:pPr>
                <a:defRPr/>
              </a:pPr>
              <a:t>23/06/2023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2BB2F448-4E59-6243-A361-52F13640670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336800" y="1143000"/>
            <a:ext cx="2184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73EA8AB-16A3-9C4A-A47B-ED890CD0EA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044D0C-D1DD-C74A-A35E-38A50E13AEE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50D627-453A-2B4B-BF7E-F2C00F452F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E099643-888B-8E4E-91AE-C8D745D92C2E}" type="slidenum">
              <a:rPr lang="en-GB" altLang="en-DK"/>
              <a:pPr/>
              <a:t>‹#›</a:t>
            </a:fld>
            <a:endParaRPr lang="en-GB" altLang="en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099643-888B-8E4E-91AE-C8D745D92C2E}" type="slidenum">
              <a:rPr lang="en-GB" altLang="en-DK" smtClean="0"/>
              <a:pPr/>
              <a:t>1</a:t>
            </a:fld>
            <a:endParaRPr lang="en-GB" altLang="en-DK"/>
          </a:p>
        </p:txBody>
      </p:sp>
    </p:spTree>
    <p:extLst>
      <p:ext uri="{BB962C8B-B14F-4D97-AF65-F5344CB8AC3E}">
        <p14:creationId xmlns:p14="http://schemas.microsoft.com/office/powerpoint/2010/main" val="199491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099643-888B-8E4E-91AE-C8D745D92C2E}" type="slidenum">
              <a:rPr lang="en-GB" altLang="en-DK" smtClean="0"/>
              <a:pPr/>
              <a:t>2</a:t>
            </a:fld>
            <a:endParaRPr lang="en-GB" altLang="en-DK"/>
          </a:p>
        </p:txBody>
      </p:sp>
    </p:spTree>
    <p:extLst>
      <p:ext uri="{BB962C8B-B14F-4D97-AF65-F5344CB8AC3E}">
        <p14:creationId xmlns:p14="http://schemas.microsoft.com/office/powerpoint/2010/main" val="7577426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099643-888B-8E4E-91AE-C8D745D92C2E}" type="slidenum">
              <a:rPr lang="en-GB" altLang="en-DK" smtClean="0"/>
              <a:pPr/>
              <a:t>3</a:t>
            </a:fld>
            <a:endParaRPr lang="en-GB" altLang="en-DK"/>
          </a:p>
        </p:txBody>
      </p:sp>
    </p:spTree>
    <p:extLst>
      <p:ext uri="{BB962C8B-B14F-4D97-AF65-F5344CB8AC3E}">
        <p14:creationId xmlns:p14="http://schemas.microsoft.com/office/powerpoint/2010/main" val="1303801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2530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1213" y="2279650"/>
            <a:ext cx="26117550" cy="8274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213" y="11395075"/>
            <a:ext cx="26117550" cy="271621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3181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9375" y="2279650"/>
            <a:ext cx="6529388" cy="362775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213" y="2279650"/>
            <a:ext cx="19435762" cy="362775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37581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1213" y="2279650"/>
            <a:ext cx="26117550" cy="8274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1213" y="11395075"/>
            <a:ext cx="26117550" cy="271621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6108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338" y="10672763"/>
            <a:ext cx="26117550" cy="1780698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338" y="28648025"/>
            <a:ext cx="26117550" cy="93646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4276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1213" y="2279650"/>
            <a:ext cx="26117550" cy="8274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213" y="11395075"/>
            <a:ext cx="12982575" cy="271621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16188" y="11395075"/>
            <a:ext cx="12982575" cy="271621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02646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975" y="2279650"/>
            <a:ext cx="26115963" cy="8274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975" y="10493375"/>
            <a:ext cx="12809538" cy="51435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975" y="15636875"/>
            <a:ext cx="12809538" cy="22999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8900" y="10493375"/>
            <a:ext cx="12873038" cy="51435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8900" y="15636875"/>
            <a:ext cx="12873038" cy="22999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79806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1213" y="2279650"/>
            <a:ext cx="26117550" cy="8274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29281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6188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975" y="2854325"/>
            <a:ext cx="9766300" cy="99885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3038" y="6164263"/>
            <a:ext cx="15328900" cy="30421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975" y="12842875"/>
            <a:ext cx="9766300" cy="23791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219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975" y="2854325"/>
            <a:ext cx="9766300" cy="99885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873038" y="6164263"/>
            <a:ext cx="15328900" cy="30421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975" y="12842875"/>
            <a:ext cx="9766300" cy="23791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9278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" name="Rectangle 108">
            <a:extLst>
              <a:ext uri="{FF2B5EF4-FFF2-40B4-BE49-F238E27FC236}">
                <a16:creationId xmlns:a16="http://schemas.microsoft.com/office/drawing/2014/main" id="{883BDC81-BA9B-6343-925A-78589895C97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30279975" cy="42808525"/>
          </a:xfrm>
          <a:prstGeom prst="rect">
            <a:avLst/>
          </a:prstGeom>
          <a:noFill/>
          <a:ln w="381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Times New Roman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defTabSz="4176713" rtl="0" eaLnBrk="0" fontAlgn="base" hangingPunct="0">
        <a:spcBef>
          <a:spcPct val="0"/>
        </a:spcBef>
        <a:spcAft>
          <a:spcPct val="0"/>
        </a:spcAft>
        <a:defRPr sz="91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4176713" rtl="0" eaLnBrk="0" fontAlgn="base" hangingPunct="0">
        <a:spcBef>
          <a:spcPct val="0"/>
        </a:spcBef>
        <a:spcAft>
          <a:spcPct val="0"/>
        </a:spcAft>
        <a:defRPr sz="9100" b="1">
          <a:solidFill>
            <a:schemeClr val="tx2"/>
          </a:solidFill>
          <a:latin typeface="Arial" charset="0"/>
        </a:defRPr>
      </a:lvl2pPr>
      <a:lvl3pPr algn="l" defTabSz="4176713" rtl="0" eaLnBrk="0" fontAlgn="base" hangingPunct="0">
        <a:spcBef>
          <a:spcPct val="0"/>
        </a:spcBef>
        <a:spcAft>
          <a:spcPct val="0"/>
        </a:spcAft>
        <a:defRPr sz="9100" b="1">
          <a:solidFill>
            <a:schemeClr val="tx2"/>
          </a:solidFill>
          <a:latin typeface="Arial" charset="0"/>
        </a:defRPr>
      </a:lvl3pPr>
      <a:lvl4pPr algn="l" defTabSz="4176713" rtl="0" eaLnBrk="0" fontAlgn="base" hangingPunct="0">
        <a:spcBef>
          <a:spcPct val="0"/>
        </a:spcBef>
        <a:spcAft>
          <a:spcPct val="0"/>
        </a:spcAft>
        <a:defRPr sz="9100" b="1">
          <a:solidFill>
            <a:schemeClr val="tx2"/>
          </a:solidFill>
          <a:latin typeface="Arial" charset="0"/>
        </a:defRPr>
      </a:lvl4pPr>
      <a:lvl5pPr algn="l" defTabSz="4176713" rtl="0" eaLnBrk="0" fontAlgn="base" hangingPunct="0">
        <a:spcBef>
          <a:spcPct val="0"/>
        </a:spcBef>
        <a:spcAft>
          <a:spcPct val="0"/>
        </a:spcAft>
        <a:defRPr sz="9100" b="1">
          <a:solidFill>
            <a:schemeClr val="tx2"/>
          </a:solidFill>
          <a:latin typeface="Arial" charset="0"/>
        </a:defRPr>
      </a:lvl5pPr>
      <a:lvl6pPr marL="457200" algn="l" defTabSz="4176713" rtl="0" fontAlgn="base">
        <a:spcBef>
          <a:spcPct val="0"/>
        </a:spcBef>
        <a:spcAft>
          <a:spcPct val="0"/>
        </a:spcAft>
        <a:defRPr sz="9100" b="1">
          <a:solidFill>
            <a:schemeClr val="tx2"/>
          </a:solidFill>
          <a:latin typeface="Arial" charset="0"/>
        </a:defRPr>
      </a:lvl6pPr>
      <a:lvl7pPr marL="914400" algn="l" defTabSz="4176713" rtl="0" fontAlgn="base">
        <a:spcBef>
          <a:spcPct val="0"/>
        </a:spcBef>
        <a:spcAft>
          <a:spcPct val="0"/>
        </a:spcAft>
        <a:defRPr sz="9100" b="1">
          <a:solidFill>
            <a:schemeClr val="tx2"/>
          </a:solidFill>
          <a:latin typeface="Arial" charset="0"/>
        </a:defRPr>
      </a:lvl7pPr>
      <a:lvl8pPr marL="1371600" algn="l" defTabSz="4176713" rtl="0" fontAlgn="base">
        <a:spcBef>
          <a:spcPct val="0"/>
        </a:spcBef>
        <a:spcAft>
          <a:spcPct val="0"/>
        </a:spcAft>
        <a:defRPr sz="9100" b="1">
          <a:solidFill>
            <a:schemeClr val="tx2"/>
          </a:solidFill>
          <a:latin typeface="Arial" charset="0"/>
        </a:defRPr>
      </a:lvl8pPr>
      <a:lvl9pPr marL="1828800" algn="l" defTabSz="4176713" rtl="0" fontAlgn="base">
        <a:spcBef>
          <a:spcPct val="0"/>
        </a:spcBef>
        <a:spcAft>
          <a:spcPct val="0"/>
        </a:spcAft>
        <a:defRPr sz="9100" b="1">
          <a:solidFill>
            <a:schemeClr val="tx2"/>
          </a:solidFill>
          <a:latin typeface="Arial" charset="0"/>
        </a:defRPr>
      </a:lvl9pPr>
    </p:titleStyle>
    <p:bodyStyle>
      <a:lvl1pPr marL="1565275" indent="-1565275" algn="l" defTabSz="4176713" rtl="0" eaLnBrk="0" fontAlgn="base" hangingPunct="0">
        <a:spcBef>
          <a:spcPct val="20000"/>
        </a:spcBef>
        <a:spcAft>
          <a:spcPct val="0"/>
        </a:spcAft>
        <a:defRPr sz="45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3392488" indent="-1306513" algn="l" defTabSz="4176713" rtl="0" eaLnBrk="0" fontAlgn="base" hangingPunct="0">
        <a:spcBef>
          <a:spcPct val="20000"/>
        </a:spcBef>
        <a:spcAft>
          <a:spcPct val="0"/>
        </a:spcAft>
        <a:defRPr sz="6800" kern="1200">
          <a:solidFill>
            <a:schemeClr val="tx1"/>
          </a:solidFill>
          <a:latin typeface="+mn-lt"/>
          <a:ea typeface="+mn-ea"/>
          <a:cs typeface="+mn-cs"/>
        </a:defRPr>
      </a:lvl2pPr>
      <a:lvl3pPr marL="5218113" indent="-1041400" algn="l" defTabSz="4176713" rtl="0" eaLnBrk="0" fontAlgn="base" hangingPunct="0">
        <a:spcBef>
          <a:spcPct val="20000"/>
        </a:spcBef>
        <a:spcAft>
          <a:spcPct val="0"/>
        </a:spcAft>
        <a:defRPr sz="4500" kern="1200">
          <a:solidFill>
            <a:schemeClr val="tx1"/>
          </a:solidFill>
          <a:latin typeface="+mn-lt"/>
          <a:ea typeface="+mn-ea"/>
          <a:cs typeface="+mn-cs"/>
        </a:defRPr>
      </a:lvl3pPr>
      <a:lvl4pPr marL="7308850" indent="-1044575" algn="l" defTabSz="4176713" rtl="0" eaLnBrk="0" fontAlgn="base" hangingPunct="0">
        <a:spcBef>
          <a:spcPct val="20000"/>
        </a:spcBef>
        <a:spcAft>
          <a:spcPct val="0"/>
        </a:spcAft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9393238" indent="-1047750" algn="l" defTabSz="4176713" rtl="0" eaLnBrk="0" fontAlgn="base" hangingPunct="0">
        <a:spcBef>
          <a:spcPct val="20000"/>
        </a:spcBef>
        <a:spcAft>
          <a:spcPct val="0"/>
        </a:spcAft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background with white text&#10;&#10;Description automatically generated with low confidence">
            <a:extLst>
              <a:ext uri="{FF2B5EF4-FFF2-40B4-BE49-F238E27FC236}">
                <a16:creationId xmlns:a16="http://schemas.microsoft.com/office/drawing/2014/main" id="{B4093C37-40FC-E29B-81FB-C1A6B13872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1586" y="38277930"/>
            <a:ext cx="7772400" cy="289493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C529B6E-C7FB-0A68-80AC-D054175FFAE3}"/>
              </a:ext>
            </a:extLst>
          </p:cNvPr>
          <p:cNvSpPr/>
          <p:nvPr/>
        </p:nvSpPr>
        <p:spPr bwMode="auto">
          <a:xfrm>
            <a:off x="14288" y="-1"/>
            <a:ext cx="30265688" cy="10779125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63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DK" sz="2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3074" name="Rectangle 12">
            <a:extLst>
              <a:ext uri="{FF2B5EF4-FFF2-40B4-BE49-F238E27FC236}">
                <a16:creationId xmlns:a16="http://schemas.microsoft.com/office/drawing/2014/main" id="{1202DCE4-E78D-2599-FD1F-3C872547A8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829729" y="1871477"/>
            <a:ext cx="27406320" cy="783409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a-DK" altLang="en-US" sz="14400" dirty="0">
                <a:solidFill>
                  <a:schemeClr val="bg1"/>
                </a:solidFill>
                <a:latin typeface="Lato" panose="020F0502020204030203" pitchFamily="34" charset="77"/>
              </a:rPr>
              <a:t>Main </a:t>
            </a:r>
            <a:r>
              <a:rPr lang="da-DK" altLang="en-US" sz="14400" dirty="0" err="1">
                <a:solidFill>
                  <a:schemeClr val="bg1"/>
                </a:solidFill>
                <a:latin typeface="Lato" panose="020F0502020204030203" pitchFamily="34" charset="77"/>
              </a:rPr>
              <a:t>finding</a:t>
            </a:r>
            <a:r>
              <a:rPr lang="da-DK" altLang="en-US" sz="14400" dirty="0">
                <a:solidFill>
                  <a:schemeClr val="bg1"/>
                </a:solidFill>
                <a:latin typeface="Lato" panose="020F0502020204030203" pitchFamily="34" charset="77"/>
              </a:rPr>
              <a:t> </a:t>
            </a:r>
            <a:r>
              <a:rPr lang="da-DK" altLang="en-US" sz="14400" b="0" dirty="0" err="1">
                <a:solidFill>
                  <a:schemeClr val="bg1"/>
                </a:solidFill>
                <a:latin typeface="Lato" panose="020F0502020204030203" pitchFamily="34" charset="77"/>
              </a:rPr>
              <a:t>goes</a:t>
            </a:r>
            <a:r>
              <a:rPr lang="da-DK" altLang="en-US" sz="14400" b="0" dirty="0">
                <a:solidFill>
                  <a:schemeClr val="bg1"/>
                </a:solidFill>
                <a:latin typeface="Lato" panose="020F0502020204030203" pitchFamily="34" charset="77"/>
              </a:rPr>
              <a:t> </a:t>
            </a:r>
            <a:r>
              <a:rPr lang="da-DK" altLang="en-US" sz="14400" b="0" dirty="0" err="1">
                <a:solidFill>
                  <a:schemeClr val="bg1"/>
                </a:solidFill>
                <a:latin typeface="Lato" panose="020F0502020204030203" pitchFamily="34" charset="77"/>
              </a:rPr>
              <a:t>here</a:t>
            </a:r>
            <a:r>
              <a:rPr lang="da-DK" altLang="en-US" sz="14400" dirty="0">
                <a:solidFill>
                  <a:schemeClr val="bg1"/>
                </a:solidFill>
                <a:latin typeface="Lato" panose="020F0502020204030203" pitchFamily="34" charset="77"/>
              </a:rPr>
              <a:t>, </a:t>
            </a:r>
            <a:br>
              <a:rPr lang="da-DK" altLang="en-US" sz="14400" dirty="0">
                <a:solidFill>
                  <a:schemeClr val="bg1"/>
                </a:solidFill>
                <a:latin typeface="Lato" panose="020F0502020204030203" pitchFamily="34" charset="77"/>
              </a:rPr>
            </a:br>
            <a:r>
              <a:rPr lang="da-DK" altLang="en-US" sz="14400" b="0" dirty="0" err="1">
                <a:solidFill>
                  <a:schemeClr val="bg1"/>
                </a:solidFill>
                <a:latin typeface="Lato" panose="020F0502020204030203" pitchFamily="34" charset="77"/>
              </a:rPr>
              <a:t>keep it </a:t>
            </a:r>
            <a:r>
              <a:rPr lang="da-DK" altLang="en-US" sz="14400" dirty="0" err="1">
                <a:solidFill>
                  <a:schemeClr val="bg1"/>
                </a:solidFill>
                <a:latin typeface="Lato" panose="020F0502020204030203" pitchFamily="34" charset="77"/>
              </a:rPr>
              <a:t>simple!</a:t>
            </a:r>
            <a:br>
              <a:rPr lang="da-DK" altLang="en-US" sz="14400" dirty="0">
                <a:solidFill>
                  <a:schemeClr val="bg1"/>
                </a:solidFill>
                <a:latin typeface="Lato" panose="020F0502020204030203" pitchFamily="34" charset="77"/>
              </a:rPr>
            </a:br>
            <a:r>
              <a:rPr lang="da-DK" altLang="en-US" sz="14400" b="0" dirty="0" err="1">
                <a:solidFill>
                  <a:schemeClr val="bg1"/>
                </a:solidFill>
                <a:latin typeface="Lato" panose="020F0502020204030203" pitchFamily="34" charset="77"/>
              </a:rPr>
              <a:t>Emphasize</a:t>
            </a:r>
            <a:r>
              <a:rPr lang="da-DK" altLang="en-US" sz="14400" b="0" dirty="0">
                <a:solidFill>
                  <a:schemeClr val="bg1"/>
                </a:solidFill>
                <a:latin typeface="Lato" panose="020F0502020204030203" pitchFamily="34" charset="77"/>
              </a:rPr>
              <a:t> </a:t>
            </a:r>
            <a:r>
              <a:rPr lang="da-DK" altLang="en-US" sz="14400" dirty="0" err="1">
                <a:solidFill>
                  <a:schemeClr val="bg1"/>
                </a:solidFill>
                <a:latin typeface="Lato" panose="020F0502020204030203" pitchFamily="34" charset="77"/>
              </a:rPr>
              <a:t>important </a:t>
            </a:r>
            <a:r>
              <a:rPr lang="da-DK" altLang="en-US" sz="14400" b="0" dirty="0" err="1">
                <a:solidFill>
                  <a:schemeClr val="bg1"/>
                </a:solidFill>
                <a:latin typeface="Lato" panose="020F0502020204030203" pitchFamily="34" charset="77"/>
              </a:rPr>
              <a:t>words.</a:t>
            </a:r>
            <a:endParaRPr lang="da-DK" altLang="en-US" sz="11500" b="0" dirty="0">
              <a:solidFill>
                <a:schemeClr val="bg1"/>
              </a:solidFill>
              <a:latin typeface="Lato" panose="020F0502020204030203" pitchFamily="34" charset="77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B0DED39-B4FC-5679-DF8D-3E3ED356D3B3}"/>
              </a:ext>
            </a:extLst>
          </p:cNvPr>
          <p:cNvCxnSpPr/>
          <p:nvPr/>
        </p:nvCxnSpPr>
        <p:spPr bwMode="auto">
          <a:xfrm>
            <a:off x="20324563" y="10785183"/>
            <a:ext cx="0" cy="25812767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90191D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05F6672-CC05-5255-653C-4B7173B76230}"/>
              </a:ext>
            </a:extLst>
          </p:cNvPr>
          <p:cNvCxnSpPr/>
          <p:nvPr/>
        </p:nvCxnSpPr>
        <p:spPr bwMode="auto">
          <a:xfrm>
            <a:off x="-557" y="36597950"/>
            <a:ext cx="30265687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90191D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19" name="Picture 18" descr="Close up of pages of an open book in a bright studio">
            <a:extLst>
              <a:ext uri="{FF2B5EF4-FFF2-40B4-BE49-F238E27FC236}">
                <a16:creationId xmlns:a16="http://schemas.microsoft.com/office/drawing/2014/main" id="{26EA3451-D55D-9DA1-BFD1-D66E6E8D53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764" y="11651445"/>
            <a:ext cx="17588639" cy="875069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3759AFD-D08E-4FB3-3B69-E6F56DBBB2AE}"/>
              </a:ext>
            </a:extLst>
          </p:cNvPr>
          <p:cNvSpPr txBox="1"/>
          <p:nvPr/>
        </p:nvSpPr>
        <p:spPr>
          <a:xfrm>
            <a:off x="21150175" y="11498699"/>
            <a:ext cx="8247396" cy="895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Lato" panose="020F0502020204030203" pitchFamily="34" charset="77"/>
                <a:cs typeface="Arial" panose="020B0604020202020204" pitchFamily="34" charset="0"/>
              </a:rPr>
              <a:t>AMMO BAR</a:t>
            </a:r>
          </a:p>
          <a:p>
            <a:endParaRPr lang="en-US" sz="4800" b="1" dirty="0">
              <a:latin typeface="Lato" panose="020F0502020204030203" pitchFamily="34" charset="77"/>
              <a:cs typeface="Arial" panose="020B0604020202020204" pitchFamily="34" charset="0"/>
            </a:endParaRPr>
          </a:p>
          <a:p>
            <a:r>
              <a:rPr lang="en-US" sz="4800" b="1" dirty="0">
                <a:latin typeface="Lato" panose="020F0502020204030203" pitchFamily="34" charset="77"/>
                <a:cs typeface="Arial" panose="020B0604020202020204" pitchFamily="34" charset="0"/>
              </a:rPr>
              <a:t>Delete this and replace it with your…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US" sz="4800" dirty="0">
                <a:latin typeface="Lato" panose="020F0502020204030203" pitchFamily="34" charset="77"/>
                <a:cs typeface="Arial" panose="020B0604020202020204" pitchFamily="34" charset="0"/>
              </a:rPr>
              <a:t>Extra Graphs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US" sz="4800" dirty="0">
                <a:latin typeface="Lato" panose="020F0502020204030203" pitchFamily="34" charset="77"/>
                <a:cs typeface="Arial" panose="020B0604020202020204" pitchFamily="34" charset="0"/>
              </a:rPr>
              <a:t>Extra Correlation tables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US" sz="4800" dirty="0">
                <a:latin typeface="Lato" panose="020F0502020204030203" pitchFamily="34" charset="77"/>
                <a:cs typeface="Arial" panose="020B0604020202020204" pitchFamily="34" charset="0"/>
              </a:rPr>
              <a:t>Extra Figures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US" sz="4800" dirty="0">
                <a:latin typeface="Lato" panose="020F0502020204030203" pitchFamily="34" charset="77"/>
                <a:cs typeface="Arial" panose="020B0604020202020204" pitchFamily="34" charset="0"/>
              </a:rPr>
              <a:t>Extra nuance that you’re worried about leaving out.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US" sz="4800" b="1" dirty="0">
                <a:latin typeface="Lato" panose="020F0502020204030203" pitchFamily="34" charset="77"/>
                <a:cs typeface="Arial" panose="020B0604020202020204" pitchFamily="34" charset="0"/>
              </a:rPr>
              <a:t>Keep it messy!</a:t>
            </a:r>
            <a:r>
              <a:rPr lang="en-US" sz="4800" dirty="0">
                <a:latin typeface="Lato" panose="020F0502020204030203" pitchFamily="34" charset="77"/>
                <a:cs typeface="Arial" panose="020B0604020202020204" pitchFamily="34" charset="0"/>
              </a:rPr>
              <a:t> This section is just for you.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A85E835-79C1-DC0D-1AFF-A8E33E3E5362}"/>
              </a:ext>
            </a:extLst>
          </p:cNvPr>
          <p:cNvSpPr txBox="1"/>
          <p:nvPr/>
        </p:nvSpPr>
        <p:spPr>
          <a:xfrm>
            <a:off x="1295764" y="21722254"/>
            <a:ext cx="8065286" cy="13297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4800" b="1" dirty="0">
                <a:latin typeface="Lato" panose="020F0502020204030203" pitchFamily="34" charset="77"/>
                <a:cs typeface="Arial" panose="020B0604020202020204" pitchFamily="34" charset="0"/>
              </a:rPr>
              <a:t>INTRO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4800" dirty="0">
                <a:latin typeface="Lato" panose="020F0502020204030203" pitchFamily="34" charset="77"/>
                <a:cs typeface="Arial" panose="020B0604020202020204" pitchFamily="34" charset="0"/>
              </a:rPr>
              <a:t>Just give context for the gap you’re filling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4800" dirty="0">
                <a:latin typeface="Lato" panose="020F0502020204030203" pitchFamily="34" charset="77"/>
                <a:cs typeface="Arial" panose="020B0604020202020204" pitchFamily="34" charset="0"/>
              </a:rPr>
              <a:t>You’re not going to get yelled at if you don’t cite the 5 papers from 1937 that defined this construct. They’ll download your paper if they want that.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4800" b="1" dirty="0">
              <a:latin typeface="Lato" panose="020F0502020204030203" pitchFamily="34" charset="77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4800" b="1" dirty="0">
                <a:latin typeface="Lato" panose="020F0502020204030203" pitchFamily="34" charset="77"/>
                <a:cs typeface="Arial" panose="020B0604020202020204" pitchFamily="34" charset="0"/>
              </a:rPr>
              <a:t>METHODS</a:t>
            </a:r>
          </a:p>
          <a:p>
            <a:pPr marL="742950" indent="-742950">
              <a:lnSpc>
                <a:spcPct val="120000"/>
              </a:lnSpc>
              <a:buFont typeface="+mj-lt"/>
              <a:buAutoNum type="arabicPeriod"/>
            </a:pPr>
            <a:r>
              <a:rPr lang="en-US" sz="4800" dirty="0">
                <a:latin typeface="Lato" panose="020F0502020204030203" pitchFamily="34" charset="77"/>
                <a:cs typeface="Arial" panose="020B0604020202020204" pitchFamily="34" charset="0"/>
              </a:rPr>
              <a:t>N = ###, </a:t>
            </a:r>
          </a:p>
          <a:p>
            <a:pPr marL="742950" indent="-742950">
              <a:lnSpc>
                <a:spcPct val="120000"/>
              </a:lnSpc>
              <a:buFont typeface="+mj-lt"/>
              <a:buAutoNum type="arabicPeriod"/>
            </a:pPr>
            <a:r>
              <a:rPr lang="en-US" sz="4800" dirty="0">
                <a:latin typeface="Lato" panose="020F0502020204030203" pitchFamily="34" charset="77"/>
                <a:cs typeface="Arial" panose="020B0604020202020204" pitchFamily="34" charset="0"/>
              </a:rPr>
              <a:t>Collected this</a:t>
            </a:r>
          </a:p>
          <a:p>
            <a:pPr marL="742950" indent="-742950">
              <a:lnSpc>
                <a:spcPct val="120000"/>
              </a:lnSpc>
              <a:buFont typeface="+mj-lt"/>
              <a:buAutoNum type="arabicPeriod"/>
            </a:pPr>
            <a:r>
              <a:rPr lang="en-US" sz="4800" dirty="0">
                <a:latin typeface="Lato" panose="020F0502020204030203" pitchFamily="34" charset="77"/>
                <a:cs typeface="Arial" panose="020B0604020202020204" pitchFamily="34" charset="0"/>
              </a:rPr>
              <a:t>Tested with X statistical test</a:t>
            </a:r>
            <a:endParaRPr lang="en-US" sz="4800" b="1" dirty="0">
              <a:latin typeface="Lato" panose="020F0502020204030203" pitchFamily="34" charset="77"/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1A7777D-5A23-0103-077C-F2A030192850}"/>
              </a:ext>
            </a:extLst>
          </p:cNvPr>
          <p:cNvSpPr/>
          <p:nvPr/>
        </p:nvSpPr>
        <p:spPr>
          <a:xfrm>
            <a:off x="10231531" y="21817681"/>
            <a:ext cx="8652870" cy="14184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4800" b="1" dirty="0">
                <a:latin typeface="Lato" panose="020F0502020204030203" pitchFamily="34" charset="77"/>
                <a:cs typeface="Arial" panose="020B0604020202020204" pitchFamily="34" charset="0"/>
              </a:rPr>
              <a:t>RESULTS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4800" dirty="0">
                <a:latin typeface="Lato" panose="020F0502020204030203" pitchFamily="34" charset="77"/>
                <a:cs typeface="Arial" panose="020B0604020202020204" pitchFamily="34" charset="0"/>
              </a:rPr>
              <a:t>Graph or table with essential results only.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4800" dirty="0">
                <a:latin typeface="Lato" panose="020F0502020204030203" pitchFamily="34" charset="77"/>
                <a:cs typeface="Arial" panose="020B0604020202020204" pitchFamily="34" charset="0"/>
              </a:rPr>
              <a:t>All the other correlations in the ammo bar.</a:t>
            </a:r>
          </a:p>
          <a:p>
            <a:pPr>
              <a:lnSpc>
                <a:spcPct val="120000"/>
              </a:lnSpc>
            </a:pPr>
            <a:endParaRPr lang="en-US" sz="4800" dirty="0">
              <a:latin typeface="Lato" panose="020F0502020204030203" pitchFamily="34" charset="77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4800" b="1" dirty="0">
                <a:latin typeface="Lato" panose="020F0502020204030203" pitchFamily="34" charset="77"/>
                <a:cs typeface="Arial" panose="020B0604020202020204" pitchFamily="34" charset="0"/>
              </a:rPr>
              <a:t>DISCUSSION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4800" dirty="0">
                <a:latin typeface="Lato" panose="020F0502020204030203" pitchFamily="34" charset="77"/>
                <a:cs typeface="Arial" panose="020B0604020202020204" pitchFamily="34" charset="0"/>
              </a:rPr>
              <a:t>“If this result actually generalized and I didn’t have to humbly disclaim the possibility of a thousand confounds and limitations, it would imply that….”</a:t>
            </a:r>
            <a:endParaRPr lang="en-US" sz="4800" b="1" dirty="0">
              <a:latin typeface="Lato" panose="020F0502020204030203" pitchFamily="34" charset="77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4800" dirty="0">
              <a:latin typeface="Lato" panose="020F0502020204030203" pitchFamily="34" charset="77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4800" dirty="0">
                <a:latin typeface="Lato" panose="020F0502020204030203" pitchFamily="34" charset="77"/>
                <a:cs typeface="Arial" panose="020B0604020202020204" pitchFamily="34" charset="0"/>
              </a:rPr>
              <a:t>Keep font size as </a:t>
            </a:r>
            <a:r>
              <a:rPr lang="en-US" sz="4800" b="1" dirty="0">
                <a:latin typeface="Lato" panose="020F0502020204030203" pitchFamily="34" charset="77"/>
                <a:cs typeface="Arial" panose="020B0604020202020204" pitchFamily="34" charset="0"/>
              </a:rPr>
              <a:t>high above 28 </a:t>
            </a:r>
            <a:r>
              <a:rPr lang="en-US" sz="4800" dirty="0">
                <a:latin typeface="Lato" panose="020F0502020204030203" pitchFamily="34" charset="77"/>
                <a:cs typeface="Arial" panose="020B0604020202020204" pitchFamily="34" charset="0"/>
              </a:rPr>
              <a:t>as possible.</a:t>
            </a:r>
          </a:p>
        </p:txBody>
      </p:sp>
      <p:sp>
        <p:nvSpPr>
          <p:cNvPr id="37" name="Graphic 7">
            <a:extLst>
              <a:ext uri="{FF2B5EF4-FFF2-40B4-BE49-F238E27FC236}">
                <a16:creationId xmlns:a16="http://schemas.microsoft.com/office/drawing/2014/main" id="{62CCEBC8-BBD8-2685-662D-11AE74943075}"/>
              </a:ext>
            </a:extLst>
          </p:cNvPr>
          <p:cNvSpPr/>
          <p:nvPr/>
        </p:nvSpPr>
        <p:spPr>
          <a:xfrm>
            <a:off x="21386983" y="38823100"/>
            <a:ext cx="1256803" cy="2173929"/>
          </a:xfrm>
          <a:custGeom>
            <a:avLst/>
            <a:gdLst>
              <a:gd name="connsiteX0" fmla="*/ 321256 w 2089376"/>
              <a:gd name="connsiteY0" fmla="*/ 0 h 3614056"/>
              <a:gd name="connsiteX1" fmla="*/ 0 w 2089376"/>
              <a:gd name="connsiteY1" fmla="*/ 321256 h 3614056"/>
              <a:gd name="connsiteX2" fmla="*/ 0 w 2089376"/>
              <a:gd name="connsiteY2" fmla="*/ 3292801 h 3614056"/>
              <a:gd name="connsiteX3" fmla="*/ 321256 w 2089376"/>
              <a:gd name="connsiteY3" fmla="*/ 3614057 h 3614056"/>
              <a:gd name="connsiteX4" fmla="*/ 1815047 w 2089376"/>
              <a:gd name="connsiteY4" fmla="*/ 3614057 h 3614056"/>
              <a:gd name="connsiteX5" fmla="*/ 2136303 w 2089376"/>
              <a:gd name="connsiteY5" fmla="*/ 3292801 h 3614056"/>
              <a:gd name="connsiteX6" fmla="*/ 2136303 w 2089376"/>
              <a:gd name="connsiteY6" fmla="*/ 321256 h 3614056"/>
              <a:gd name="connsiteX7" fmla="*/ 1815047 w 2089376"/>
              <a:gd name="connsiteY7" fmla="*/ 0 h 3614056"/>
              <a:gd name="connsiteX8" fmla="*/ 321256 w 2089376"/>
              <a:gd name="connsiteY8" fmla="*/ 0 h 3614056"/>
              <a:gd name="connsiteX9" fmla="*/ 889115 w 2089376"/>
              <a:gd name="connsiteY9" fmla="*/ 309397 h 3614056"/>
              <a:gd name="connsiteX10" fmla="*/ 1247302 w 2089376"/>
              <a:gd name="connsiteY10" fmla="*/ 309397 h 3614056"/>
              <a:gd name="connsiteX11" fmla="*/ 1289936 w 2089376"/>
              <a:gd name="connsiteY11" fmla="*/ 369650 h 3614056"/>
              <a:gd name="connsiteX12" fmla="*/ 1247302 w 2089376"/>
              <a:gd name="connsiteY12" fmla="*/ 429903 h 3614056"/>
              <a:gd name="connsiteX13" fmla="*/ 889115 w 2089376"/>
              <a:gd name="connsiteY13" fmla="*/ 429903 h 3614056"/>
              <a:gd name="connsiteX14" fmla="*/ 846480 w 2089376"/>
              <a:gd name="connsiteY14" fmla="*/ 369650 h 3614056"/>
              <a:gd name="connsiteX15" fmla="*/ 889115 w 2089376"/>
              <a:gd name="connsiteY15" fmla="*/ 309397 h 3614056"/>
              <a:gd name="connsiteX16" fmla="*/ 176468 w 2089376"/>
              <a:gd name="connsiteY16" fmla="*/ 738905 h 3614056"/>
              <a:gd name="connsiteX17" fmla="*/ 1959892 w 2089376"/>
              <a:gd name="connsiteY17" fmla="*/ 738905 h 3614056"/>
              <a:gd name="connsiteX18" fmla="*/ 1959892 w 2089376"/>
              <a:gd name="connsiteY18" fmla="*/ 2875208 h 3614056"/>
              <a:gd name="connsiteX19" fmla="*/ 176468 w 2089376"/>
              <a:gd name="connsiteY19" fmla="*/ 2875208 h 3614056"/>
              <a:gd name="connsiteX20" fmla="*/ 176468 w 2089376"/>
              <a:gd name="connsiteY20" fmla="*/ 738905 h 3614056"/>
              <a:gd name="connsiteX21" fmla="*/ 1068180 w 2089376"/>
              <a:gd name="connsiteY21" fmla="*/ 3045747 h 3614056"/>
              <a:gd name="connsiteX22" fmla="*/ 1068180 w 2089376"/>
              <a:gd name="connsiteY22" fmla="*/ 3045747 h 3614056"/>
              <a:gd name="connsiteX23" fmla="*/ 1267066 w 2089376"/>
              <a:gd name="connsiteY23" fmla="*/ 3244633 h 3614056"/>
              <a:gd name="connsiteX24" fmla="*/ 1267066 w 2089376"/>
              <a:gd name="connsiteY24" fmla="*/ 3244633 h 3614056"/>
              <a:gd name="connsiteX25" fmla="*/ 1267066 w 2089376"/>
              <a:gd name="connsiteY25" fmla="*/ 3244633 h 3614056"/>
              <a:gd name="connsiteX26" fmla="*/ 1267066 w 2089376"/>
              <a:gd name="connsiteY26" fmla="*/ 3244633 h 3614056"/>
              <a:gd name="connsiteX27" fmla="*/ 1068180 w 2089376"/>
              <a:gd name="connsiteY27" fmla="*/ 3443519 h 3614056"/>
              <a:gd name="connsiteX28" fmla="*/ 1068180 w 2089376"/>
              <a:gd name="connsiteY28" fmla="*/ 3443519 h 3614056"/>
              <a:gd name="connsiteX29" fmla="*/ 1068180 w 2089376"/>
              <a:gd name="connsiteY29" fmla="*/ 3443519 h 3614056"/>
              <a:gd name="connsiteX30" fmla="*/ 1068180 w 2089376"/>
              <a:gd name="connsiteY30" fmla="*/ 3443519 h 3614056"/>
              <a:gd name="connsiteX31" fmla="*/ 869294 w 2089376"/>
              <a:gd name="connsiteY31" fmla="*/ 3244633 h 3614056"/>
              <a:gd name="connsiteX32" fmla="*/ 869294 w 2089376"/>
              <a:gd name="connsiteY32" fmla="*/ 3244633 h 3614056"/>
              <a:gd name="connsiteX33" fmla="*/ 869294 w 2089376"/>
              <a:gd name="connsiteY33" fmla="*/ 3244633 h 3614056"/>
              <a:gd name="connsiteX34" fmla="*/ 869294 w 2089376"/>
              <a:gd name="connsiteY34" fmla="*/ 3244633 h 3614056"/>
              <a:gd name="connsiteX35" fmla="*/ 1068180 w 2089376"/>
              <a:gd name="connsiteY35" fmla="*/ 3045747 h 3614056"/>
              <a:gd name="connsiteX36" fmla="*/ 1068180 w 2089376"/>
              <a:gd name="connsiteY36" fmla="*/ 3045747 h 3614056"/>
              <a:gd name="connsiteX37" fmla="*/ 1068180 w 2089376"/>
              <a:gd name="connsiteY37" fmla="*/ 3045747 h 361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089376" h="3614056">
                <a:moveTo>
                  <a:pt x="321256" y="0"/>
                </a:moveTo>
                <a:cubicBezTo>
                  <a:pt x="144562" y="0"/>
                  <a:pt x="0" y="144562"/>
                  <a:pt x="0" y="321256"/>
                </a:cubicBezTo>
                <a:lnTo>
                  <a:pt x="0" y="3292801"/>
                </a:lnTo>
                <a:cubicBezTo>
                  <a:pt x="0" y="3469495"/>
                  <a:pt x="144562" y="3614057"/>
                  <a:pt x="321256" y="3614057"/>
                </a:cubicBezTo>
                <a:lnTo>
                  <a:pt x="1815047" y="3614057"/>
                </a:lnTo>
                <a:cubicBezTo>
                  <a:pt x="1991741" y="3614057"/>
                  <a:pt x="2136303" y="3469495"/>
                  <a:pt x="2136303" y="3292801"/>
                </a:cubicBezTo>
                <a:lnTo>
                  <a:pt x="2136303" y="321256"/>
                </a:lnTo>
                <a:cubicBezTo>
                  <a:pt x="2136303" y="144562"/>
                  <a:pt x="1991741" y="0"/>
                  <a:pt x="1815047" y="0"/>
                </a:cubicBezTo>
                <a:lnTo>
                  <a:pt x="321256" y="0"/>
                </a:lnTo>
                <a:close/>
                <a:moveTo>
                  <a:pt x="889115" y="309397"/>
                </a:moveTo>
                <a:lnTo>
                  <a:pt x="1247302" y="309397"/>
                </a:lnTo>
                <a:cubicBezTo>
                  <a:pt x="1270849" y="309397"/>
                  <a:pt x="1289936" y="336390"/>
                  <a:pt x="1289936" y="369650"/>
                </a:cubicBezTo>
                <a:cubicBezTo>
                  <a:pt x="1289936" y="402911"/>
                  <a:pt x="1270849" y="429903"/>
                  <a:pt x="1247302" y="429903"/>
                </a:cubicBezTo>
                <a:lnTo>
                  <a:pt x="889115" y="429903"/>
                </a:lnTo>
                <a:cubicBezTo>
                  <a:pt x="865567" y="429903"/>
                  <a:pt x="846480" y="402911"/>
                  <a:pt x="846480" y="369650"/>
                </a:cubicBezTo>
                <a:cubicBezTo>
                  <a:pt x="846480" y="336390"/>
                  <a:pt x="865567" y="309397"/>
                  <a:pt x="889115" y="309397"/>
                </a:cubicBezTo>
                <a:close/>
                <a:moveTo>
                  <a:pt x="176468" y="738905"/>
                </a:moveTo>
                <a:lnTo>
                  <a:pt x="1959892" y="738905"/>
                </a:lnTo>
                <a:lnTo>
                  <a:pt x="1959892" y="2875208"/>
                </a:lnTo>
                <a:lnTo>
                  <a:pt x="176468" y="2875208"/>
                </a:lnTo>
                <a:lnTo>
                  <a:pt x="176468" y="738905"/>
                </a:lnTo>
                <a:close/>
                <a:moveTo>
                  <a:pt x="1068180" y="3045747"/>
                </a:moveTo>
                <a:cubicBezTo>
                  <a:pt x="1068180" y="3045747"/>
                  <a:pt x="1068180" y="3045747"/>
                  <a:pt x="1068180" y="3045747"/>
                </a:cubicBezTo>
                <a:cubicBezTo>
                  <a:pt x="1178013" y="3045747"/>
                  <a:pt x="1267066" y="3134799"/>
                  <a:pt x="1267066" y="3244633"/>
                </a:cubicBezTo>
                <a:cubicBezTo>
                  <a:pt x="1267066" y="3244633"/>
                  <a:pt x="1267066" y="3244633"/>
                  <a:pt x="1267066" y="3244633"/>
                </a:cubicBezTo>
                <a:lnTo>
                  <a:pt x="1267066" y="3244633"/>
                </a:lnTo>
                <a:cubicBezTo>
                  <a:pt x="1267066" y="3244633"/>
                  <a:pt x="1267066" y="3244633"/>
                  <a:pt x="1267066" y="3244633"/>
                </a:cubicBezTo>
                <a:cubicBezTo>
                  <a:pt x="1267066" y="3354466"/>
                  <a:pt x="1178013" y="3443519"/>
                  <a:pt x="1068180" y="3443519"/>
                </a:cubicBezTo>
                <a:cubicBezTo>
                  <a:pt x="1068180" y="3443519"/>
                  <a:pt x="1068180" y="3443519"/>
                  <a:pt x="1068180" y="3443519"/>
                </a:cubicBezTo>
                <a:lnTo>
                  <a:pt x="1068180" y="3443519"/>
                </a:lnTo>
                <a:cubicBezTo>
                  <a:pt x="1068180" y="3443519"/>
                  <a:pt x="1068180" y="3443519"/>
                  <a:pt x="1068180" y="3443519"/>
                </a:cubicBezTo>
                <a:cubicBezTo>
                  <a:pt x="958346" y="3443519"/>
                  <a:pt x="869294" y="3354466"/>
                  <a:pt x="869294" y="3244633"/>
                </a:cubicBezTo>
                <a:cubicBezTo>
                  <a:pt x="869294" y="3244633"/>
                  <a:pt x="869294" y="3244633"/>
                  <a:pt x="869294" y="3244633"/>
                </a:cubicBezTo>
                <a:lnTo>
                  <a:pt x="869294" y="3244633"/>
                </a:lnTo>
                <a:cubicBezTo>
                  <a:pt x="869294" y="3244633"/>
                  <a:pt x="869294" y="3244633"/>
                  <a:pt x="869294" y="3244633"/>
                </a:cubicBezTo>
                <a:cubicBezTo>
                  <a:pt x="869294" y="3134799"/>
                  <a:pt x="958346" y="3045747"/>
                  <a:pt x="1068180" y="3045747"/>
                </a:cubicBezTo>
                <a:cubicBezTo>
                  <a:pt x="1068180" y="3045747"/>
                  <a:pt x="1068180" y="3045747"/>
                  <a:pt x="1068180" y="3045747"/>
                </a:cubicBezTo>
                <a:lnTo>
                  <a:pt x="1068180" y="3045747"/>
                </a:lnTo>
                <a:close/>
              </a:path>
            </a:pathLst>
          </a:custGeom>
          <a:solidFill>
            <a:schemeClr val="tx1"/>
          </a:solidFill>
          <a:ln w="5640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94980FD-A578-D007-67C6-93436A4EA730}"/>
              </a:ext>
            </a:extLst>
          </p:cNvPr>
          <p:cNvGrpSpPr/>
          <p:nvPr/>
        </p:nvGrpSpPr>
        <p:grpSpPr>
          <a:xfrm>
            <a:off x="12691715" y="38694055"/>
            <a:ext cx="15121674" cy="2184258"/>
            <a:chOff x="12691715" y="38694055"/>
            <a:chExt cx="15121674" cy="2184258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3C273B3-D91C-B120-0590-56D7C3FC88BE}"/>
                </a:ext>
              </a:extLst>
            </p:cNvPr>
            <p:cNvGrpSpPr/>
            <p:nvPr/>
          </p:nvGrpSpPr>
          <p:grpSpPr>
            <a:xfrm>
              <a:off x="12691715" y="39125235"/>
              <a:ext cx="11669842" cy="1200329"/>
              <a:chOff x="4937722" y="39125235"/>
              <a:chExt cx="11669842" cy="1200329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8A7DBD2-DB2A-8FFD-95C7-EF7D57FFB9DA}"/>
                  </a:ext>
                </a:extLst>
              </p:cNvPr>
              <p:cNvSpPr txBox="1"/>
              <p:nvPr/>
            </p:nvSpPr>
            <p:spPr>
              <a:xfrm>
                <a:off x="4937722" y="39125235"/>
                <a:ext cx="8077384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3600" b="1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Scan the QR-code to </a:t>
                </a:r>
                <a:br>
                  <a:rPr lang="en-US" sz="3600" b="1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</a:br>
                <a:r>
                  <a:rPr lang="en-US" sz="3600" b="1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download the full paper</a:t>
                </a:r>
              </a:p>
            </p:txBody>
          </p: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D2E0499A-A08C-15C6-0D57-4966F026CF70}"/>
                  </a:ext>
                </a:extLst>
              </p:cNvPr>
              <p:cNvCxnSpPr/>
              <p:nvPr/>
            </p:nvCxnSpPr>
            <p:spPr bwMode="auto">
              <a:xfrm flipH="1">
                <a:off x="15234866" y="39910064"/>
                <a:ext cx="1372698" cy="0"/>
              </a:xfrm>
              <a:prstGeom prst="line">
                <a:avLst/>
              </a:prstGeom>
              <a:solidFill>
                <a:schemeClr val="accent1"/>
              </a:solidFill>
              <a:ln w="60325" cap="flat" cmpd="sng" algn="ctr">
                <a:solidFill>
                  <a:schemeClr val="tx1"/>
                </a:solidFill>
                <a:prstDash val="dash"/>
                <a:round/>
                <a:headEnd type="triangle" w="lg" len="lg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6EB3BA3-94EE-9586-2057-92F5921DB390}"/>
                </a:ext>
              </a:extLst>
            </p:cNvPr>
            <p:cNvSpPr/>
            <p:nvPr/>
          </p:nvSpPr>
          <p:spPr>
            <a:xfrm>
              <a:off x="25995758" y="38694055"/>
              <a:ext cx="1817631" cy="21842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B1AAEDB-9751-FC59-542B-1D16C1DB8A1B}"/>
              </a:ext>
            </a:extLst>
          </p:cNvPr>
          <p:cNvGrpSpPr/>
          <p:nvPr/>
        </p:nvGrpSpPr>
        <p:grpSpPr>
          <a:xfrm>
            <a:off x="24837782" y="37725796"/>
            <a:ext cx="4146429" cy="4133825"/>
            <a:chOff x="24837782" y="37725796"/>
            <a:chExt cx="4146429" cy="4133825"/>
          </a:xfrm>
        </p:grpSpPr>
        <p:pic>
          <p:nvPicPr>
            <p:cNvPr id="27" name="Graphic 26">
              <a:extLst>
                <a:ext uri="{FF2B5EF4-FFF2-40B4-BE49-F238E27FC236}">
                  <a16:creationId xmlns:a16="http://schemas.microsoft.com/office/drawing/2014/main" id="{DE0CCFC1-67FE-8A2D-96B1-4913E84F88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25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4865977" y="37736299"/>
              <a:ext cx="4118234" cy="4118235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B623E07-5B31-058C-B8B8-E55CD8AE4268}"/>
                </a:ext>
              </a:extLst>
            </p:cNvPr>
            <p:cNvSpPr/>
            <p:nvPr/>
          </p:nvSpPr>
          <p:spPr>
            <a:xfrm>
              <a:off x="24837782" y="38694047"/>
              <a:ext cx="4146429" cy="2184257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E50DAF4-2478-14DC-2050-168F8C9C7D7B}"/>
                </a:ext>
              </a:extLst>
            </p:cNvPr>
            <p:cNvSpPr/>
            <p:nvPr/>
          </p:nvSpPr>
          <p:spPr>
            <a:xfrm>
              <a:off x="25855700" y="37725796"/>
              <a:ext cx="2128392" cy="2184257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A1621FE-5816-1E93-A540-01AD7857BD12}"/>
                </a:ext>
              </a:extLst>
            </p:cNvPr>
            <p:cNvSpPr/>
            <p:nvPr/>
          </p:nvSpPr>
          <p:spPr>
            <a:xfrm>
              <a:off x="25855699" y="39675364"/>
              <a:ext cx="3118115" cy="2184257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BAE7AB6-560C-E3AB-2553-EFDB30DFB56F}"/>
                </a:ext>
              </a:extLst>
            </p:cNvPr>
            <p:cNvSpPr txBox="1"/>
            <p:nvPr/>
          </p:nvSpPr>
          <p:spPr>
            <a:xfrm>
              <a:off x="25434996" y="39093689"/>
              <a:ext cx="3027938" cy="138499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spAutoFit/>
            </a:bodyPr>
            <a:lstStyle/>
            <a:p>
              <a:r>
                <a:rPr lang="en-DK" sz="1800" b="1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MAKE QR CODE</a:t>
              </a:r>
            </a:p>
            <a:p>
              <a:r>
                <a:rPr lang="en-DK" sz="1800" b="1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WITH LINK TO </a:t>
              </a:r>
            </a:p>
            <a:p>
              <a:r>
                <a:rPr lang="en-DK" sz="1800" b="1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FULL PAPER</a:t>
              </a:r>
            </a:p>
            <a:p>
              <a:r>
                <a:rPr lang="en-DK" sz="1800" b="1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AND  PLACE</a:t>
              </a:r>
            </a:p>
            <a:p>
              <a:r>
                <a:rPr lang="en-DK" sz="1800" b="1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HERE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C529B6E-C7FB-0A68-80AC-D054175FFAE3}"/>
              </a:ext>
            </a:extLst>
          </p:cNvPr>
          <p:cNvSpPr/>
          <p:nvPr/>
        </p:nvSpPr>
        <p:spPr bwMode="auto">
          <a:xfrm>
            <a:off x="14288" y="-1"/>
            <a:ext cx="30265688" cy="10779125"/>
          </a:xfrm>
          <a:prstGeom prst="rect">
            <a:avLst/>
          </a:prstGeom>
          <a:solidFill>
            <a:srgbClr val="90191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63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DK" sz="2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3074" name="Rectangle 12">
            <a:extLst>
              <a:ext uri="{FF2B5EF4-FFF2-40B4-BE49-F238E27FC236}">
                <a16:creationId xmlns:a16="http://schemas.microsoft.com/office/drawing/2014/main" id="{1202DCE4-E78D-2599-FD1F-3C872547A8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829729" y="1871477"/>
            <a:ext cx="27406320" cy="783409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a-DK" altLang="en-US" sz="14400" dirty="0">
                <a:solidFill>
                  <a:schemeClr val="bg1"/>
                </a:solidFill>
                <a:latin typeface="Lato" panose="020F0502020204030203" pitchFamily="34" charset="77"/>
              </a:rPr>
              <a:t>Main </a:t>
            </a:r>
            <a:r>
              <a:rPr lang="da-DK" altLang="en-US" sz="14400" dirty="0" err="1">
                <a:solidFill>
                  <a:schemeClr val="bg1"/>
                </a:solidFill>
                <a:latin typeface="Lato" panose="020F0502020204030203" pitchFamily="34" charset="77"/>
              </a:rPr>
              <a:t>finding</a:t>
            </a:r>
            <a:r>
              <a:rPr lang="da-DK" altLang="en-US" sz="14400" dirty="0">
                <a:solidFill>
                  <a:schemeClr val="bg1"/>
                </a:solidFill>
                <a:latin typeface="Lato" panose="020F0502020204030203" pitchFamily="34" charset="77"/>
              </a:rPr>
              <a:t> </a:t>
            </a:r>
            <a:r>
              <a:rPr lang="da-DK" altLang="en-US" sz="14400" b="0" dirty="0" err="1">
                <a:solidFill>
                  <a:schemeClr val="bg1"/>
                </a:solidFill>
                <a:latin typeface="Lato" panose="020F0502020204030203" pitchFamily="34" charset="77"/>
              </a:rPr>
              <a:t>goes</a:t>
            </a:r>
            <a:r>
              <a:rPr lang="da-DK" altLang="en-US" sz="14400" b="0" dirty="0">
                <a:solidFill>
                  <a:schemeClr val="bg1"/>
                </a:solidFill>
                <a:latin typeface="Lato" panose="020F0502020204030203" pitchFamily="34" charset="77"/>
              </a:rPr>
              <a:t> </a:t>
            </a:r>
            <a:r>
              <a:rPr lang="da-DK" altLang="en-US" sz="14400" b="0" dirty="0" err="1">
                <a:solidFill>
                  <a:schemeClr val="bg1"/>
                </a:solidFill>
                <a:latin typeface="Lato" panose="020F0502020204030203" pitchFamily="34" charset="77"/>
              </a:rPr>
              <a:t>here</a:t>
            </a:r>
            <a:r>
              <a:rPr lang="da-DK" altLang="en-US" sz="14400" dirty="0">
                <a:solidFill>
                  <a:schemeClr val="bg1"/>
                </a:solidFill>
                <a:latin typeface="Lato" panose="020F0502020204030203" pitchFamily="34" charset="77"/>
              </a:rPr>
              <a:t>, </a:t>
            </a:r>
            <a:br>
              <a:rPr lang="da-DK" altLang="en-US" sz="14400" dirty="0">
                <a:solidFill>
                  <a:schemeClr val="bg1"/>
                </a:solidFill>
                <a:latin typeface="Lato" panose="020F0502020204030203" pitchFamily="34" charset="77"/>
              </a:rPr>
            </a:br>
            <a:r>
              <a:rPr lang="da-DK" altLang="en-US" sz="14400" b="0" dirty="0" err="1">
                <a:solidFill>
                  <a:schemeClr val="bg1"/>
                </a:solidFill>
                <a:latin typeface="Lato" panose="020F0502020204030203" pitchFamily="34" charset="77"/>
              </a:rPr>
              <a:t>keep it </a:t>
            </a:r>
            <a:r>
              <a:rPr lang="da-DK" altLang="en-US" sz="14400" dirty="0" err="1">
                <a:solidFill>
                  <a:schemeClr val="bg1"/>
                </a:solidFill>
                <a:latin typeface="Lato" panose="020F0502020204030203" pitchFamily="34" charset="77"/>
              </a:rPr>
              <a:t>simple!</a:t>
            </a:r>
            <a:br>
              <a:rPr lang="da-DK" altLang="en-US" sz="14400" dirty="0">
                <a:solidFill>
                  <a:schemeClr val="bg1"/>
                </a:solidFill>
                <a:latin typeface="Lato" panose="020F0502020204030203" pitchFamily="34" charset="77"/>
              </a:rPr>
            </a:br>
            <a:r>
              <a:rPr lang="da-DK" altLang="en-US" sz="14400" b="0" dirty="0" err="1">
                <a:solidFill>
                  <a:schemeClr val="bg1"/>
                </a:solidFill>
                <a:latin typeface="Lato" panose="020F0502020204030203" pitchFamily="34" charset="77"/>
              </a:rPr>
              <a:t>Emphasize</a:t>
            </a:r>
            <a:r>
              <a:rPr lang="da-DK" altLang="en-US" sz="14400" b="0" dirty="0">
                <a:solidFill>
                  <a:schemeClr val="bg1"/>
                </a:solidFill>
                <a:latin typeface="Lato" panose="020F0502020204030203" pitchFamily="34" charset="77"/>
              </a:rPr>
              <a:t> </a:t>
            </a:r>
            <a:r>
              <a:rPr lang="da-DK" altLang="en-US" sz="14400" dirty="0" err="1">
                <a:solidFill>
                  <a:schemeClr val="bg1"/>
                </a:solidFill>
                <a:latin typeface="Lato" panose="020F0502020204030203" pitchFamily="34" charset="77"/>
              </a:rPr>
              <a:t>important </a:t>
            </a:r>
            <a:r>
              <a:rPr lang="da-DK" altLang="en-US" sz="14400" b="0" dirty="0" err="1">
                <a:solidFill>
                  <a:schemeClr val="bg1"/>
                </a:solidFill>
                <a:latin typeface="Lato" panose="020F0502020204030203" pitchFamily="34" charset="77"/>
              </a:rPr>
              <a:t>words.</a:t>
            </a:r>
            <a:endParaRPr lang="da-DK" altLang="en-US" sz="11500" b="0" dirty="0">
              <a:solidFill>
                <a:schemeClr val="bg1"/>
              </a:solidFill>
              <a:latin typeface="Lato" panose="020F0502020204030203" pitchFamily="34" charset="77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B0DED39-B4FC-5679-DF8D-3E3ED356D3B3}"/>
              </a:ext>
            </a:extLst>
          </p:cNvPr>
          <p:cNvCxnSpPr/>
          <p:nvPr/>
        </p:nvCxnSpPr>
        <p:spPr bwMode="auto">
          <a:xfrm>
            <a:off x="20324563" y="10785183"/>
            <a:ext cx="0" cy="25812767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90191D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05F6672-CC05-5255-653C-4B7173B76230}"/>
              </a:ext>
            </a:extLst>
          </p:cNvPr>
          <p:cNvCxnSpPr/>
          <p:nvPr/>
        </p:nvCxnSpPr>
        <p:spPr bwMode="auto">
          <a:xfrm>
            <a:off x="0" y="36597950"/>
            <a:ext cx="30265687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90191D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19" name="Picture 18" descr="Close up of pages of an open book in a bright studio">
            <a:extLst>
              <a:ext uri="{FF2B5EF4-FFF2-40B4-BE49-F238E27FC236}">
                <a16:creationId xmlns:a16="http://schemas.microsoft.com/office/drawing/2014/main" id="{26EA3451-D55D-9DA1-BFD1-D66E6E8D53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764" y="11651445"/>
            <a:ext cx="17588639" cy="875069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3759AFD-D08E-4FB3-3B69-E6F56DBBB2AE}"/>
              </a:ext>
            </a:extLst>
          </p:cNvPr>
          <p:cNvSpPr txBox="1"/>
          <p:nvPr/>
        </p:nvSpPr>
        <p:spPr>
          <a:xfrm>
            <a:off x="21150175" y="11498699"/>
            <a:ext cx="8247396" cy="895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Lato" panose="020F0502020204030203" pitchFamily="34" charset="77"/>
                <a:cs typeface="Arial" panose="020B0604020202020204" pitchFamily="34" charset="0"/>
              </a:rPr>
              <a:t>AMMO BAR</a:t>
            </a:r>
          </a:p>
          <a:p>
            <a:endParaRPr lang="en-US" sz="4800" b="1" dirty="0">
              <a:latin typeface="Lato" panose="020F0502020204030203" pitchFamily="34" charset="77"/>
              <a:cs typeface="Arial" panose="020B0604020202020204" pitchFamily="34" charset="0"/>
            </a:endParaRPr>
          </a:p>
          <a:p>
            <a:r>
              <a:rPr lang="en-US" sz="4800" b="1" dirty="0">
                <a:latin typeface="Lato" panose="020F0502020204030203" pitchFamily="34" charset="77"/>
                <a:cs typeface="Arial" panose="020B0604020202020204" pitchFamily="34" charset="0"/>
              </a:rPr>
              <a:t>Delete this and replace it with your…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US" sz="4800" dirty="0">
                <a:latin typeface="Lato" panose="020F0502020204030203" pitchFamily="34" charset="77"/>
                <a:cs typeface="Arial" panose="020B0604020202020204" pitchFamily="34" charset="0"/>
              </a:rPr>
              <a:t>Extra Graphs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US" sz="4800" dirty="0">
                <a:latin typeface="Lato" panose="020F0502020204030203" pitchFamily="34" charset="77"/>
                <a:cs typeface="Arial" panose="020B0604020202020204" pitchFamily="34" charset="0"/>
              </a:rPr>
              <a:t>Extra Correlation tables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US" sz="4800" dirty="0">
                <a:latin typeface="Lato" panose="020F0502020204030203" pitchFamily="34" charset="77"/>
                <a:cs typeface="Arial" panose="020B0604020202020204" pitchFamily="34" charset="0"/>
              </a:rPr>
              <a:t>Extra Figures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US" sz="4800" dirty="0">
                <a:latin typeface="Lato" panose="020F0502020204030203" pitchFamily="34" charset="77"/>
                <a:cs typeface="Arial" panose="020B0604020202020204" pitchFamily="34" charset="0"/>
              </a:rPr>
              <a:t>Extra nuance that you’re worried about leaving out.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US" sz="4800" b="1" dirty="0">
                <a:latin typeface="Lato" panose="020F0502020204030203" pitchFamily="34" charset="77"/>
                <a:cs typeface="Arial" panose="020B0604020202020204" pitchFamily="34" charset="0"/>
              </a:rPr>
              <a:t>Keep it messy!</a:t>
            </a:r>
            <a:r>
              <a:rPr lang="en-US" sz="4800" dirty="0">
                <a:latin typeface="Lato" panose="020F0502020204030203" pitchFamily="34" charset="77"/>
                <a:cs typeface="Arial" panose="020B0604020202020204" pitchFamily="34" charset="0"/>
              </a:rPr>
              <a:t> This section is just for you.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A85E835-79C1-DC0D-1AFF-A8E33E3E5362}"/>
              </a:ext>
            </a:extLst>
          </p:cNvPr>
          <p:cNvSpPr txBox="1"/>
          <p:nvPr/>
        </p:nvSpPr>
        <p:spPr>
          <a:xfrm>
            <a:off x="1295764" y="21722254"/>
            <a:ext cx="8065286" cy="13297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4800" b="1" dirty="0">
                <a:latin typeface="Lato" panose="020F0502020204030203" pitchFamily="34" charset="77"/>
                <a:cs typeface="Arial" panose="020B0604020202020204" pitchFamily="34" charset="0"/>
              </a:rPr>
              <a:t>INTRO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4800" dirty="0">
                <a:latin typeface="Lato" panose="020F0502020204030203" pitchFamily="34" charset="77"/>
                <a:cs typeface="Arial" panose="020B0604020202020204" pitchFamily="34" charset="0"/>
              </a:rPr>
              <a:t>Just give context for the gap you’re filling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4800" dirty="0">
                <a:latin typeface="Lato" panose="020F0502020204030203" pitchFamily="34" charset="77"/>
                <a:cs typeface="Arial" panose="020B0604020202020204" pitchFamily="34" charset="0"/>
              </a:rPr>
              <a:t>You’re not going to get yelled at if you don’t cite the 5 papers from 1937 that defined this construct. They’ll download your paper if they want that.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4800" b="1" dirty="0">
              <a:latin typeface="Lato" panose="020F0502020204030203" pitchFamily="34" charset="77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4800" b="1" dirty="0">
                <a:latin typeface="Lato" panose="020F0502020204030203" pitchFamily="34" charset="77"/>
                <a:cs typeface="Arial" panose="020B0604020202020204" pitchFamily="34" charset="0"/>
              </a:rPr>
              <a:t>METHODS</a:t>
            </a:r>
          </a:p>
          <a:p>
            <a:pPr marL="742950" indent="-742950">
              <a:lnSpc>
                <a:spcPct val="120000"/>
              </a:lnSpc>
              <a:buFont typeface="+mj-lt"/>
              <a:buAutoNum type="arabicPeriod"/>
            </a:pPr>
            <a:r>
              <a:rPr lang="en-US" sz="4800" dirty="0">
                <a:latin typeface="Lato" panose="020F0502020204030203" pitchFamily="34" charset="77"/>
                <a:cs typeface="Arial" panose="020B0604020202020204" pitchFamily="34" charset="0"/>
              </a:rPr>
              <a:t>N = ###, </a:t>
            </a:r>
          </a:p>
          <a:p>
            <a:pPr marL="742950" indent="-742950">
              <a:lnSpc>
                <a:spcPct val="120000"/>
              </a:lnSpc>
              <a:buFont typeface="+mj-lt"/>
              <a:buAutoNum type="arabicPeriod"/>
            </a:pPr>
            <a:r>
              <a:rPr lang="en-US" sz="4800" dirty="0">
                <a:latin typeface="Lato" panose="020F0502020204030203" pitchFamily="34" charset="77"/>
                <a:cs typeface="Arial" panose="020B0604020202020204" pitchFamily="34" charset="0"/>
              </a:rPr>
              <a:t>Collected this</a:t>
            </a:r>
          </a:p>
          <a:p>
            <a:pPr marL="742950" indent="-742950">
              <a:lnSpc>
                <a:spcPct val="120000"/>
              </a:lnSpc>
              <a:buFont typeface="+mj-lt"/>
              <a:buAutoNum type="arabicPeriod"/>
            </a:pPr>
            <a:r>
              <a:rPr lang="en-US" sz="4800" dirty="0">
                <a:latin typeface="Lato" panose="020F0502020204030203" pitchFamily="34" charset="77"/>
                <a:cs typeface="Arial" panose="020B0604020202020204" pitchFamily="34" charset="0"/>
              </a:rPr>
              <a:t>Tested with X statistical test</a:t>
            </a:r>
            <a:endParaRPr lang="en-US" sz="4800" b="1" dirty="0">
              <a:latin typeface="Lato" panose="020F0502020204030203" pitchFamily="34" charset="77"/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1A7777D-5A23-0103-077C-F2A030192850}"/>
              </a:ext>
            </a:extLst>
          </p:cNvPr>
          <p:cNvSpPr/>
          <p:nvPr/>
        </p:nvSpPr>
        <p:spPr>
          <a:xfrm>
            <a:off x="10231531" y="21817681"/>
            <a:ext cx="8652870" cy="14184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4800" b="1" dirty="0">
                <a:latin typeface="Lato" panose="020F0502020204030203" pitchFamily="34" charset="77"/>
                <a:cs typeface="Arial" panose="020B0604020202020204" pitchFamily="34" charset="0"/>
              </a:rPr>
              <a:t>RESULTS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4800" dirty="0">
                <a:latin typeface="Lato" panose="020F0502020204030203" pitchFamily="34" charset="77"/>
                <a:cs typeface="Arial" panose="020B0604020202020204" pitchFamily="34" charset="0"/>
              </a:rPr>
              <a:t>Graph or table with essential results only.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4800" dirty="0">
                <a:latin typeface="Lato" panose="020F0502020204030203" pitchFamily="34" charset="77"/>
                <a:cs typeface="Arial" panose="020B0604020202020204" pitchFamily="34" charset="0"/>
              </a:rPr>
              <a:t>All the other correlations in the ammo bar.</a:t>
            </a:r>
          </a:p>
          <a:p>
            <a:pPr>
              <a:lnSpc>
                <a:spcPct val="120000"/>
              </a:lnSpc>
            </a:pPr>
            <a:endParaRPr lang="en-US" sz="4800" dirty="0">
              <a:latin typeface="Lato" panose="020F0502020204030203" pitchFamily="34" charset="77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4800" b="1" dirty="0">
                <a:latin typeface="Lato" panose="020F0502020204030203" pitchFamily="34" charset="77"/>
                <a:cs typeface="Arial" panose="020B0604020202020204" pitchFamily="34" charset="0"/>
              </a:rPr>
              <a:t>DISCUSSION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4800" dirty="0">
                <a:latin typeface="Lato" panose="020F0502020204030203" pitchFamily="34" charset="77"/>
                <a:cs typeface="Arial" panose="020B0604020202020204" pitchFamily="34" charset="0"/>
              </a:rPr>
              <a:t>“If this result actually generalized and I didn’t have to humbly disclaim the possibility of a thousand confounds and limitations, it would imply that….”</a:t>
            </a:r>
            <a:endParaRPr lang="en-US" sz="4800" b="1" dirty="0">
              <a:latin typeface="Lato" panose="020F0502020204030203" pitchFamily="34" charset="77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4800" dirty="0">
              <a:latin typeface="Lato" panose="020F0502020204030203" pitchFamily="34" charset="77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4800" dirty="0">
                <a:latin typeface="Lato" panose="020F0502020204030203" pitchFamily="34" charset="77"/>
                <a:cs typeface="Arial" panose="020B0604020202020204" pitchFamily="34" charset="0"/>
              </a:rPr>
              <a:t>Keep font size as </a:t>
            </a:r>
            <a:r>
              <a:rPr lang="en-US" sz="4800" b="1" dirty="0">
                <a:latin typeface="Lato" panose="020F0502020204030203" pitchFamily="34" charset="77"/>
                <a:cs typeface="Arial" panose="020B0604020202020204" pitchFamily="34" charset="0"/>
              </a:rPr>
              <a:t>high above 28 </a:t>
            </a:r>
            <a:r>
              <a:rPr lang="en-US" sz="4800" dirty="0">
                <a:latin typeface="Lato" panose="020F0502020204030203" pitchFamily="34" charset="77"/>
                <a:cs typeface="Arial" panose="020B0604020202020204" pitchFamily="34" charset="0"/>
              </a:rPr>
              <a:t>as possible.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3C273B3-D91C-B120-0590-56D7C3FC88BE}"/>
              </a:ext>
            </a:extLst>
          </p:cNvPr>
          <p:cNvGrpSpPr/>
          <p:nvPr/>
        </p:nvGrpSpPr>
        <p:grpSpPr>
          <a:xfrm>
            <a:off x="12691715" y="39125235"/>
            <a:ext cx="11669842" cy="1200329"/>
            <a:chOff x="4937722" y="39125235"/>
            <a:chExt cx="11669842" cy="120032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8A7DBD2-DB2A-8FFD-95C7-EF7D57FFB9DA}"/>
                </a:ext>
              </a:extLst>
            </p:cNvPr>
            <p:cNvSpPr txBox="1"/>
            <p:nvPr/>
          </p:nvSpPr>
          <p:spPr>
            <a:xfrm>
              <a:off x="4937722" y="39125235"/>
              <a:ext cx="807738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600" b="1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Scan the QR-code to </a:t>
              </a:r>
              <a:br>
                <a:rPr lang="en-US" sz="3600" b="1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</a:br>
              <a:r>
                <a:rPr lang="en-US" sz="3600" b="1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download the full paper</a:t>
              </a: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D2E0499A-A08C-15C6-0D57-4966F026CF70}"/>
                </a:ext>
              </a:extLst>
            </p:cNvPr>
            <p:cNvCxnSpPr/>
            <p:nvPr/>
          </p:nvCxnSpPr>
          <p:spPr bwMode="auto">
            <a:xfrm flipH="1">
              <a:off x="15234866" y="39910064"/>
              <a:ext cx="1372698" cy="0"/>
            </a:xfrm>
            <a:prstGeom prst="line">
              <a:avLst/>
            </a:prstGeom>
            <a:solidFill>
              <a:schemeClr val="accent1"/>
            </a:solidFill>
            <a:ln w="60325" cap="flat" cmpd="sng" algn="ctr">
              <a:solidFill>
                <a:schemeClr val="tx1"/>
              </a:solidFill>
              <a:prstDash val="dash"/>
              <a:round/>
              <a:headEnd type="triangle" w="lg" len="lg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37" name="Graphic 7">
            <a:extLst>
              <a:ext uri="{FF2B5EF4-FFF2-40B4-BE49-F238E27FC236}">
                <a16:creationId xmlns:a16="http://schemas.microsoft.com/office/drawing/2014/main" id="{62CCEBC8-BBD8-2685-662D-11AE74943075}"/>
              </a:ext>
            </a:extLst>
          </p:cNvPr>
          <p:cNvSpPr/>
          <p:nvPr/>
        </p:nvSpPr>
        <p:spPr>
          <a:xfrm>
            <a:off x="21386983" y="38823100"/>
            <a:ext cx="1256803" cy="2173929"/>
          </a:xfrm>
          <a:custGeom>
            <a:avLst/>
            <a:gdLst>
              <a:gd name="connsiteX0" fmla="*/ 321256 w 2089376"/>
              <a:gd name="connsiteY0" fmla="*/ 0 h 3614056"/>
              <a:gd name="connsiteX1" fmla="*/ 0 w 2089376"/>
              <a:gd name="connsiteY1" fmla="*/ 321256 h 3614056"/>
              <a:gd name="connsiteX2" fmla="*/ 0 w 2089376"/>
              <a:gd name="connsiteY2" fmla="*/ 3292801 h 3614056"/>
              <a:gd name="connsiteX3" fmla="*/ 321256 w 2089376"/>
              <a:gd name="connsiteY3" fmla="*/ 3614057 h 3614056"/>
              <a:gd name="connsiteX4" fmla="*/ 1815047 w 2089376"/>
              <a:gd name="connsiteY4" fmla="*/ 3614057 h 3614056"/>
              <a:gd name="connsiteX5" fmla="*/ 2136303 w 2089376"/>
              <a:gd name="connsiteY5" fmla="*/ 3292801 h 3614056"/>
              <a:gd name="connsiteX6" fmla="*/ 2136303 w 2089376"/>
              <a:gd name="connsiteY6" fmla="*/ 321256 h 3614056"/>
              <a:gd name="connsiteX7" fmla="*/ 1815047 w 2089376"/>
              <a:gd name="connsiteY7" fmla="*/ 0 h 3614056"/>
              <a:gd name="connsiteX8" fmla="*/ 321256 w 2089376"/>
              <a:gd name="connsiteY8" fmla="*/ 0 h 3614056"/>
              <a:gd name="connsiteX9" fmla="*/ 889115 w 2089376"/>
              <a:gd name="connsiteY9" fmla="*/ 309397 h 3614056"/>
              <a:gd name="connsiteX10" fmla="*/ 1247302 w 2089376"/>
              <a:gd name="connsiteY10" fmla="*/ 309397 h 3614056"/>
              <a:gd name="connsiteX11" fmla="*/ 1289936 w 2089376"/>
              <a:gd name="connsiteY11" fmla="*/ 369650 h 3614056"/>
              <a:gd name="connsiteX12" fmla="*/ 1247302 w 2089376"/>
              <a:gd name="connsiteY12" fmla="*/ 429903 h 3614056"/>
              <a:gd name="connsiteX13" fmla="*/ 889115 w 2089376"/>
              <a:gd name="connsiteY13" fmla="*/ 429903 h 3614056"/>
              <a:gd name="connsiteX14" fmla="*/ 846480 w 2089376"/>
              <a:gd name="connsiteY14" fmla="*/ 369650 h 3614056"/>
              <a:gd name="connsiteX15" fmla="*/ 889115 w 2089376"/>
              <a:gd name="connsiteY15" fmla="*/ 309397 h 3614056"/>
              <a:gd name="connsiteX16" fmla="*/ 176468 w 2089376"/>
              <a:gd name="connsiteY16" fmla="*/ 738905 h 3614056"/>
              <a:gd name="connsiteX17" fmla="*/ 1959892 w 2089376"/>
              <a:gd name="connsiteY17" fmla="*/ 738905 h 3614056"/>
              <a:gd name="connsiteX18" fmla="*/ 1959892 w 2089376"/>
              <a:gd name="connsiteY18" fmla="*/ 2875208 h 3614056"/>
              <a:gd name="connsiteX19" fmla="*/ 176468 w 2089376"/>
              <a:gd name="connsiteY19" fmla="*/ 2875208 h 3614056"/>
              <a:gd name="connsiteX20" fmla="*/ 176468 w 2089376"/>
              <a:gd name="connsiteY20" fmla="*/ 738905 h 3614056"/>
              <a:gd name="connsiteX21" fmla="*/ 1068180 w 2089376"/>
              <a:gd name="connsiteY21" fmla="*/ 3045747 h 3614056"/>
              <a:gd name="connsiteX22" fmla="*/ 1068180 w 2089376"/>
              <a:gd name="connsiteY22" fmla="*/ 3045747 h 3614056"/>
              <a:gd name="connsiteX23" fmla="*/ 1267066 w 2089376"/>
              <a:gd name="connsiteY23" fmla="*/ 3244633 h 3614056"/>
              <a:gd name="connsiteX24" fmla="*/ 1267066 w 2089376"/>
              <a:gd name="connsiteY24" fmla="*/ 3244633 h 3614056"/>
              <a:gd name="connsiteX25" fmla="*/ 1267066 w 2089376"/>
              <a:gd name="connsiteY25" fmla="*/ 3244633 h 3614056"/>
              <a:gd name="connsiteX26" fmla="*/ 1267066 w 2089376"/>
              <a:gd name="connsiteY26" fmla="*/ 3244633 h 3614056"/>
              <a:gd name="connsiteX27" fmla="*/ 1068180 w 2089376"/>
              <a:gd name="connsiteY27" fmla="*/ 3443519 h 3614056"/>
              <a:gd name="connsiteX28" fmla="*/ 1068180 w 2089376"/>
              <a:gd name="connsiteY28" fmla="*/ 3443519 h 3614056"/>
              <a:gd name="connsiteX29" fmla="*/ 1068180 w 2089376"/>
              <a:gd name="connsiteY29" fmla="*/ 3443519 h 3614056"/>
              <a:gd name="connsiteX30" fmla="*/ 1068180 w 2089376"/>
              <a:gd name="connsiteY30" fmla="*/ 3443519 h 3614056"/>
              <a:gd name="connsiteX31" fmla="*/ 869294 w 2089376"/>
              <a:gd name="connsiteY31" fmla="*/ 3244633 h 3614056"/>
              <a:gd name="connsiteX32" fmla="*/ 869294 w 2089376"/>
              <a:gd name="connsiteY32" fmla="*/ 3244633 h 3614056"/>
              <a:gd name="connsiteX33" fmla="*/ 869294 w 2089376"/>
              <a:gd name="connsiteY33" fmla="*/ 3244633 h 3614056"/>
              <a:gd name="connsiteX34" fmla="*/ 869294 w 2089376"/>
              <a:gd name="connsiteY34" fmla="*/ 3244633 h 3614056"/>
              <a:gd name="connsiteX35" fmla="*/ 1068180 w 2089376"/>
              <a:gd name="connsiteY35" fmla="*/ 3045747 h 3614056"/>
              <a:gd name="connsiteX36" fmla="*/ 1068180 w 2089376"/>
              <a:gd name="connsiteY36" fmla="*/ 3045747 h 3614056"/>
              <a:gd name="connsiteX37" fmla="*/ 1068180 w 2089376"/>
              <a:gd name="connsiteY37" fmla="*/ 3045747 h 361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089376" h="3614056">
                <a:moveTo>
                  <a:pt x="321256" y="0"/>
                </a:moveTo>
                <a:cubicBezTo>
                  <a:pt x="144562" y="0"/>
                  <a:pt x="0" y="144562"/>
                  <a:pt x="0" y="321256"/>
                </a:cubicBezTo>
                <a:lnTo>
                  <a:pt x="0" y="3292801"/>
                </a:lnTo>
                <a:cubicBezTo>
                  <a:pt x="0" y="3469495"/>
                  <a:pt x="144562" y="3614057"/>
                  <a:pt x="321256" y="3614057"/>
                </a:cubicBezTo>
                <a:lnTo>
                  <a:pt x="1815047" y="3614057"/>
                </a:lnTo>
                <a:cubicBezTo>
                  <a:pt x="1991741" y="3614057"/>
                  <a:pt x="2136303" y="3469495"/>
                  <a:pt x="2136303" y="3292801"/>
                </a:cubicBezTo>
                <a:lnTo>
                  <a:pt x="2136303" y="321256"/>
                </a:lnTo>
                <a:cubicBezTo>
                  <a:pt x="2136303" y="144562"/>
                  <a:pt x="1991741" y="0"/>
                  <a:pt x="1815047" y="0"/>
                </a:cubicBezTo>
                <a:lnTo>
                  <a:pt x="321256" y="0"/>
                </a:lnTo>
                <a:close/>
                <a:moveTo>
                  <a:pt x="889115" y="309397"/>
                </a:moveTo>
                <a:lnTo>
                  <a:pt x="1247302" y="309397"/>
                </a:lnTo>
                <a:cubicBezTo>
                  <a:pt x="1270849" y="309397"/>
                  <a:pt x="1289936" y="336390"/>
                  <a:pt x="1289936" y="369650"/>
                </a:cubicBezTo>
                <a:cubicBezTo>
                  <a:pt x="1289936" y="402911"/>
                  <a:pt x="1270849" y="429903"/>
                  <a:pt x="1247302" y="429903"/>
                </a:cubicBezTo>
                <a:lnTo>
                  <a:pt x="889115" y="429903"/>
                </a:lnTo>
                <a:cubicBezTo>
                  <a:pt x="865567" y="429903"/>
                  <a:pt x="846480" y="402911"/>
                  <a:pt x="846480" y="369650"/>
                </a:cubicBezTo>
                <a:cubicBezTo>
                  <a:pt x="846480" y="336390"/>
                  <a:pt x="865567" y="309397"/>
                  <a:pt x="889115" y="309397"/>
                </a:cubicBezTo>
                <a:close/>
                <a:moveTo>
                  <a:pt x="176468" y="738905"/>
                </a:moveTo>
                <a:lnTo>
                  <a:pt x="1959892" y="738905"/>
                </a:lnTo>
                <a:lnTo>
                  <a:pt x="1959892" y="2875208"/>
                </a:lnTo>
                <a:lnTo>
                  <a:pt x="176468" y="2875208"/>
                </a:lnTo>
                <a:lnTo>
                  <a:pt x="176468" y="738905"/>
                </a:lnTo>
                <a:close/>
                <a:moveTo>
                  <a:pt x="1068180" y="3045747"/>
                </a:moveTo>
                <a:cubicBezTo>
                  <a:pt x="1068180" y="3045747"/>
                  <a:pt x="1068180" y="3045747"/>
                  <a:pt x="1068180" y="3045747"/>
                </a:cubicBezTo>
                <a:cubicBezTo>
                  <a:pt x="1178013" y="3045747"/>
                  <a:pt x="1267066" y="3134799"/>
                  <a:pt x="1267066" y="3244633"/>
                </a:cubicBezTo>
                <a:cubicBezTo>
                  <a:pt x="1267066" y="3244633"/>
                  <a:pt x="1267066" y="3244633"/>
                  <a:pt x="1267066" y="3244633"/>
                </a:cubicBezTo>
                <a:lnTo>
                  <a:pt x="1267066" y="3244633"/>
                </a:lnTo>
                <a:cubicBezTo>
                  <a:pt x="1267066" y="3244633"/>
                  <a:pt x="1267066" y="3244633"/>
                  <a:pt x="1267066" y="3244633"/>
                </a:cubicBezTo>
                <a:cubicBezTo>
                  <a:pt x="1267066" y="3354466"/>
                  <a:pt x="1178013" y="3443519"/>
                  <a:pt x="1068180" y="3443519"/>
                </a:cubicBezTo>
                <a:cubicBezTo>
                  <a:pt x="1068180" y="3443519"/>
                  <a:pt x="1068180" y="3443519"/>
                  <a:pt x="1068180" y="3443519"/>
                </a:cubicBezTo>
                <a:lnTo>
                  <a:pt x="1068180" y="3443519"/>
                </a:lnTo>
                <a:cubicBezTo>
                  <a:pt x="1068180" y="3443519"/>
                  <a:pt x="1068180" y="3443519"/>
                  <a:pt x="1068180" y="3443519"/>
                </a:cubicBezTo>
                <a:cubicBezTo>
                  <a:pt x="958346" y="3443519"/>
                  <a:pt x="869294" y="3354466"/>
                  <a:pt x="869294" y="3244633"/>
                </a:cubicBezTo>
                <a:cubicBezTo>
                  <a:pt x="869294" y="3244633"/>
                  <a:pt x="869294" y="3244633"/>
                  <a:pt x="869294" y="3244633"/>
                </a:cubicBezTo>
                <a:lnTo>
                  <a:pt x="869294" y="3244633"/>
                </a:lnTo>
                <a:cubicBezTo>
                  <a:pt x="869294" y="3244633"/>
                  <a:pt x="869294" y="3244633"/>
                  <a:pt x="869294" y="3244633"/>
                </a:cubicBezTo>
                <a:cubicBezTo>
                  <a:pt x="869294" y="3134799"/>
                  <a:pt x="958346" y="3045747"/>
                  <a:pt x="1068180" y="3045747"/>
                </a:cubicBezTo>
                <a:cubicBezTo>
                  <a:pt x="1068180" y="3045747"/>
                  <a:pt x="1068180" y="3045747"/>
                  <a:pt x="1068180" y="3045747"/>
                </a:cubicBezTo>
                <a:lnTo>
                  <a:pt x="1068180" y="3045747"/>
                </a:lnTo>
                <a:close/>
              </a:path>
            </a:pathLst>
          </a:custGeom>
          <a:solidFill>
            <a:schemeClr val="tx1"/>
          </a:solidFill>
          <a:ln w="5640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90996BD-93DC-75C8-B3B6-3F893E0CE777}"/>
              </a:ext>
            </a:extLst>
          </p:cNvPr>
          <p:cNvGrpSpPr/>
          <p:nvPr/>
        </p:nvGrpSpPr>
        <p:grpSpPr>
          <a:xfrm>
            <a:off x="1231586" y="38277930"/>
            <a:ext cx="11022496" cy="2894937"/>
            <a:chOff x="1231586" y="38277930"/>
            <a:chExt cx="11022496" cy="2894937"/>
          </a:xfrm>
        </p:grpSpPr>
        <p:pic>
          <p:nvPicPr>
            <p:cNvPr id="20" name="Picture 19" descr="A black background with white text&#10;&#10;Description automatically generated with low confidence">
              <a:extLst>
                <a:ext uri="{FF2B5EF4-FFF2-40B4-BE49-F238E27FC236}">
                  <a16:creationId xmlns:a16="http://schemas.microsoft.com/office/drawing/2014/main" id="{CF0EA877-DEE4-031C-D02E-DBBC8EC3F8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8839"/>
            <a:stretch/>
          </p:blipFill>
          <p:spPr>
            <a:xfrm>
              <a:off x="6723183" y="38277930"/>
              <a:ext cx="5530899" cy="2894937"/>
            </a:xfrm>
            <a:prstGeom prst="rect">
              <a:avLst/>
            </a:prstGeom>
          </p:spPr>
        </p:pic>
        <p:pic>
          <p:nvPicPr>
            <p:cNvPr id="18" name="Picture 17" descr="A black background with white text&#10;&#10;Description automatically generated with low confidence">
              <a:extLst>
                <a:ext uri="{FF2B5EF4-FFF2-40B4-BE49-F238E27FC236}">
                  <a16:creationId xmlns:a16="http://schemas.microsoft.com/office/drawing/2014/main" id="{7473C513-B2E7-C266-C0F0-2637C595A9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8839"/>
            <a:stretch/>
          </p:blipFill>
          <p:spPr>
            <a:xfrm>
              <a:off x="4678252" y="38277930"/>
              <a:ext cx="5530899" cy="2894937"/>
            </a:xfrm>
            <a:prstGeom prst="rect">
              <a:avLst/>
            </a:prstGeom>
          </p:spPr>
        </p:pic>
        <p:pic>
          <p:nvPicPr>
            <p:cNvPr id="15" name="Picture 14" descr="A black background with white text&#10;&#10;Description automatically generated with low confidence">
              <a:extLst>
                <a:ext uri="{FF2B5EF4-FFF2-40B4-BE49-F238E27FC236}">
                  <a16:creationId xmlns:a16="http://schemas.microsoft.com/office/drawing/2014/main" id="{6664ED2F-F70F-CCCC-ED28-3E9131A19E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53537"/>
            <a:stretch/>
          </p:blipFill>
          <p:spPr>
            <a:xfrm>
              <a:off x="1231586" y="38277930"/>
              <a:ext cx="3611257" cy="2894937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BF1AD2F6-BB92-0B5B-0D5C-825618FD779C}"/>
                </a:ext>
              </a:extLst>
            </p:cNvPr>
            <p:cNvSpPr/>
            <p:nvPr/>
          </p:nvSpPr>
          <p:spPr>
            <a:xfrm>
              <a:off x="3690715" y="38823099"/>
              <a:ext cx="8280920" cy="16048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B944F35E-9833-06CC-CA1B-4FDBA4096AFE}"/>
              </a:ext>
            </a:extLst>
          </p:cNvPr>
          <p:cNvSpPr txBox="1"/>
          <p:nvPr/>
        </p:nvSpPr>
        <p:spPr>
          <a:xfrm>
            <a:off x="3978747" y="39366559"/>
            <a:ext cx="9423054" cy="85772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b" anchorCtr="0">
            <a:spAutoFit/>
          </a:bodyPr>
          <a:lstStyle/>
          <a:p>
            <a:pPr>
              <a:lnSpc>
                <a:spcPts val="4600"/>
              </a:lnSpc>
            </a:pPr>
            <a:r>
              <a:rPr lang="en-US" sz="3600" spc="650" dirty="0">
                <a:solidFill>
                  <a:schemeClr val="tx1">
                    <a:lumMod val="65000"/>
                    <a:lumOff val="35000"/>
                  </a:schemeClr>
                </a:solidFill>
                <a:ea typeface="Lato" panose="020F0502020204030203" pitchFamily="34" charset="0"/>
                <a:cs typeface="Times New Roman" panose="02020603050405020304" pitchFamily="18" charset="0"/>
              </a:rPr>
              <a:t>KØBENHAVNS UNIVERSITET</a:t>
            </a:r>
          </a:p>
          <a:p>
            <a:pPr>
              <a:lnSpc>
                <a:spcPts val="4600"/>
              </a:lnSpc>
            </a:pPr>
            <a:r>
              <a:rPr lang="en-US" sz="2800" spc="650" dirty="0">
                <a:solidFill>
                  <a:schemeClr val="tx1">
                    <a:lumMod val="65000"/>
                    <a:lumOff val="35000"/>
                  </a:schemeClr>
                </a:solidFill>
                <a:ea typeface="Lato" panose="020F0502020204030203" pitchFamily="34" charset="0"/>
                <a:cs typeface="Times New Roman" panose="02020603050405020304" pitchFamily="18" charset="0"/>
              </a:rPr>
              <a:t>DET XXXXXXXX FAKULTET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32835A9-7192-40B2-EA2F-4306F1209205}"/>
              </a:ext>
            </a:extLst>
          </p:cNvPr>
          <p:cNvGrpSpPr/>
          <p:nvPr/>
        </p:nvGrpSpPr>
        <p:grpSpPr>
          <a:xfrm>
            <a:off x="12691715" y="38694055"/>
            <a:ext cx="15121674" cy="2184258"/>
            <a:chOff x="12691715" y="38694055"/>
            <a:chExt cx="15121674" cy="2184258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CF79876-25B4-FD04-7101-68209F1162FB}"/>
                </a:ext>
              </a:extLst>
            </p:cNvPr>
            <p:cNvGrpSpPr/>
            <p:nvPr/>
          </p:nvGrpSpPr>
          <p:grpSpPr>
            <a:xfrm>
              <a:off x="12691715" y="39125235"/>
              <a:ext cx="11669842" cy="1200329"/>
              <a:chOff x="4937722" y="39125235"/>
              <a:chExt cx="11669842" cy="1200329"/>
            </a:xfrm>
          </p:grpSpPr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93DA5C3-319B-3F6B-EAEC-2152E174A069}"/>
                  </a:ext>
                </a:extLst>
              </p:cNvPr>
              <p:cNvSpPr txBox="1"/>
              <p:nvPr/>
            </p:nvSpPr>
            <p:spPr>
              <a:xfrm>
                <a:off x="4937722" y="39125235"/>
                <a:ext cx="8077384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3600" b="1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Scan the QR-code to </a:t>
                </a:r>
                <a:br>
                  <a:rPr lang="en-US" sz="3600" b="1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</a:br>
                <a:r>
                  <a:rPr lang="en-US" sz="3600" b="1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download the full paper</a:t>
                </a:r>
              </a:p>
            </p:txBody>
          </p: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C8750470-180E-6794-413A-AF5B4ACC5D40}"/>
                  </a:ext>
                </a:extLst>
              </p:cNvPr>
              <p:cNvCxnSpPr/>
              <p:nvPr/>
            </p:nvCxnSpPr>
            <p:spPr bwMode="auto">
              <a:xfrm flipH="1">
                <a:off x="15234866" y="39910064"/>
                <a:ext cx="1372698" cy="0"/>
              </a:xfrm>
              <a:prstGeom prst="line">
                <a:avLst/>
              </a:prstGeom>
              <a:solidFill>
                <a:schemeClr val="accent1"/>
              </a:solidFill>
              <a:ln w="60325" cap="flat" cmpd="sng" algn="ctr">
                <a:solidFill>
                  <a:schemeClr val="tx1"/>
                </a:solidFill>
                <a:prstDash val="dash"/>
                <a:round/>
                <a:headEnd type="triangle" w="lg" len="lg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61E8CD7-E9CE-2C0E-4CD7-225522A19858}"/>
                </a:ext>
              </a:extLst>
            </p:cNvPr>
            <p:cNvSpPr/>
            <p:nvPr/>
          </p:nvSpPr>
          <p:spPr>
            <a:xfrm>
              <a:off x="25995758" y="38694055"/>
              <a:ext cx="1817631" cy="21842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</p:grpSp>
      <p:pic>
        <p:nvPicPr>
          <p:cNvPr id="39" name="Graphic 38">
            <a:extLst>
              <a:ext uri="{FF2B5EF4-FFF2-40B4-BE49-F238E27FC236}">
                <a16:creationId xmlns:a16="http://schemas.microsoft.com/office/drawing/2014/main" id="{D473A090-16A4-D6BB-A8B0-253E650023AC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5000"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865977" y="37736299"/>
            <a:ext cx="4118234" cy="4118235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14892F41-3A98-7387-41A2-9AAB89E4CDF0}"/>
              </a:ext>
            </a:extLst>
          </p:cNvPr>
          <p:cNvSpPr/>
          <p:nvPr/>
        </p:nvSpPr>
        <p:spPr>
          <a:xfrm>
            <a:off x="24837782" y="38694047"/>
            <a:ext cx="4146429" cy="2184257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E3DC2D8-4DE3-DAE7-3FCF-4130D8512D37}"/>
              </a:ext>
            </a:extLst>
          </p:cNvPr>
          <p:cNvSpPr/>
          <p:nvPr/>
        </p:nvSpPr>
        <p:spPr>
          <a:xfrm>
            <a:off x="25855700" y="37725796"/>
            <a:ext cx="2128392" cy="2184257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983C4CF-AA35-441F-7891-550BB2AD5EBF}"/>
              </a:ext>
            </a:extLst>
          </p:cNvPr>
          <p:cNvSpPr/>
          <p:nvPr/>
        </p:nvSpPr>
        <p:spPr>
          <a:xfrm>
            <a:off x="25855699" y="39675364"/>
            <a:ext cx="3118115" cy="2184257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9057861-1284-38CA-756A-5CC8AF4841D5}"/>
              </a:ext>
            </a:extLst>
          </p:cNvPr>
          <p:cNvSpPr txBox="1"/>
          <p:nvPr/>
        </p:nvSpPr>
        <p:spPr>
          <a:xfrm>
            <a:off x="25434996" y="39093689"/>
            <a:ext cx="3027938" cy="1384996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DK" sz="1800" b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MAKE QR CODE</a:t>
            </a:r>
          </a:p>
          <a:p>
            <a:r>
              <a:rPr lang="en-DK" sz="1800" b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WITH LINK TO </a:t>
            </a:r>
          </a:p>
          <a:p>
            <a:r>
              <a:rPr lang="en-DK" sz="1800" b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FULL PAPER</a:t>
            </a:r>
          </a:p>
          <a:p>
            <a:r>
              <a:rPr lang="en-DK" sz="1800" b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AND  PLACE</a:t>
            </a:r>
          </a:p>
          <a:p>
            <a:r>
              <a:rPr lang="en-DK" sz="1800" b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HERE</a:t>
            </a:r>
          </a:p>
        </p:txBody>
      </p:sp>
    </p:spTree>
    <p:extLst>
      <p:ext uri="{BB962C8B-B14F-4D97-AF65-F5344CB8AC3E}">
        <p14:creationId xmlns:p14="http://schemas.microsoft.com/office/powerpoint/2010/main" val="2690210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7F462C9E-A4B6-4601-F9A7-4B478161CE3A}"/>
              </a:ext>
            </a:extLst>
          </p:cNvPr>
          <p:cNvGrpSpPr/>
          <p:nvPr/>
        </p:nvGrpSpPr>
        <p:grpSpPr>
          <a:xfrm>
            <a:off x="1231586" y="38277930"/>
            <a:ext cx="11022496" cy="2894937"/>
            <a:chOff x="1231586" y="38277930"/>
            <a:chExt cx="11022496" cy="2894937"/>
          </a:xfrm>
        </p:grpSpPr>
        <p:pic>
          <p:nvPicPr>
            <p:cNvPr id="24" name="Picture 23" descr="A black background with white text&#10;&#10;Description automatically generated with low confidence">
              <a:extLst>
                <a:ext uri="{FF2B5EF4-FFF2-40B4-BE49-F238E27FC236}">
                  <a16:creationId xmlns:a16="http://schemas.microsoft.com/office/drawing/2014/main" id="{9BD16928-A7B5-564D-838C-9AFD95E9C3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53537"/>
            <a:stretch/>
          </p:blipFill>
          <p:spPr>
            <a:xfrm>
              <a:off x="1231586" y="38277930"/>
              <a:ext cx="3611257" cy="2894937"/>
            </a:xfrm>
            <a:prstGeom prst="rect">
              <a:avLst/>
            </a:prstGeom>
          </p:spPr>
        </p:pic>
        <p:pic>
          <p:nvPicPr>
            <p:cNvPr id="25" name="Picture 24" descr="A black background with white text&#10;&#10;Description automatically generated with low confidence">
              <a:extLst>
                <a:ext uri="{FF2B5EF4-FFF2-40B4-BE49-F238E27FC236}">
                  <a16:creationId xmlns:a16="http://schemas.microsoft.com/office/drawing/2014/main" id="{8AE49822-C728-2282-A0C1-EC33482DED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8839"/>
            <a:stretch/>
          </p:blipFill>
          <p:spPr>
            <a:xfrm>
              <a:off x="6723183" y="38277930"/>
              <a:ext cx="5530899" cy="2894937"/>
            </a:xfrm>
            <a:prstGeom prst="rect">
              <a:avLst/>
            </a:prstGeom>
          </p:spPr>
        </p:pic>
        <p:pic>
          <p:nvPicPr>
            <p:cNvPr id="26" name="Picture 25" descr="A black background with white text&#10;&#10;Description automatically generated with low confidence">
              <a:extLst>
                <a:ext uri="{FF2B5EF4-FFF2-40B4-BE49-F238E27FC236}">
                  <a16:creationId xmlns:a16="http://schemas.microsoft.com/office/drawing/2014/main" id="{3A2A393F-263F-9DA9-A090-6AED994447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8839"/>
            <a:stretch/>
          </p:blipFill>
          <p:spPr>
            <a:xfrm>
              <a:off x="4678252" y="38277930"/>
              <a:ext cx="5530899" cy="2894937"/>
            </a:xfrm>
            <a:prstGeom prst="rect">
              <a:avLst/>
            </a:prstGeom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67FFB40-A967-47C9-1FD1-08D436EAEBC0}"/>
                </a:ext>
              </a:extLst>
            </p:cNvPr>
            <p:cNvSpPr/>
            <p:nvPr/>
          </p:nvSpPr>
          <p:spPr>
            <a:xfrm>
              <a:off x="3690715" y="38823099"/>
              <a:ext cx="8280920" cy="16048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1C529B6E-C7FB-0A68-80AC-D054175FFAE3}"/>
              </a:ext>
            </a:extLst>
          </p:cNvPr>
          <p:cNvSpPr/>
          <p:nvPr/>
        </p:nvSpPr>
        <p:spPr bwMode="auto">
          <a:xfrm>
            <a:off x="14288" y="-1"/>
            <a:ext cx="30265688" cy="10779125"/>
          </a:xfrm>
          <a:prstGeom prst="rect">
            <a:avLst/>
          </a:prstGeom>
          <a:solidFill>
            <a:srgbClr val="90191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63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DK" sz="2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3074" name="Rectangle 12">
            <a:extLst>
              <a:ext uri="{FF2B5EF4-FFF2-40B4-BE49-F238E27FC236}">
                <a16:creationId xmlns:a16="http://schemas.microsoft.com/office/drawing/2014/main" id="{1202DCE4-E78D-2599-FD1F-3C872547A8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829729" y="1871477"/>
            <a:ext cx="27406320" cy="783409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a-DK" altLang="en-US" sz="14400" dirty="0">
                <a:solidFill>
                  <a:schemeClr val="bg1"/>
                </a:solidFill>
                <a:latin typeface="Lato" panose="020F0502020204030203" pitchFamily="34" charset="77"/>
              </a:rPr>
              <a:t>Main </a:t>
            </a:r>
            <a:r>
              <a:rPr lang="da-DK" altLang="en-US" sz="14400" dirty="0" err="1">
                <a:solidFill>
                  <a:schemeClr val="bg1"/>
                </a:solidFill>
                <a:latin typeface="Lato" panose="020F0502020204030203" pitchFamily="34" charset="77"/>
              </a:rPr>
              <a:t>finding</a:t>
            </a:r>
            <a:r>
              <a:rPr lang="da-DK" altLang="en-US" sz="14400" dirty="0">
                <a:solidFill>
                  <a:schemeClr val="bg1"/>
                </a:solidFill>
                <a:latin typeface="Lato" panose="020F0502020204030203" pitchFamily="34" charset="77"/>
              </a:rPr>
              <a:t> </a:t>
            </a:r>
            <a:r>
              <a:rPr lang="da-DK" altLang="en-US" sz="14400" b="0" dirty="0" err="1">
                <a:solidFill>
                  <a:schemeClr val="bg1"/>
                </a:solidFill>
                <a:latin typeface="Lato" panose="020F0502020204030203" pitchFamily="34" charset="77"/>
              </a:rPr>
              <a:t>goes</a:t>
            </a:r>
            <a:r>
              <a:rPr lang="da-DK" altLang="en-US" sz="14400" b="0" dirty="0">
                <a:solidFill>
                  <a:schemeClr val="bg1"/>
                </a:solidFill>
                <a:latin typeface="Lato" panose="020F0502020204030203" pitchFamily="34" charset="77"/>
              </a:rPr>
              <a:t> </a:t>
            </a:r>
            <a:r>
              <a:rPr lang="da-DK" altLang="en-US" sz="14400" b="0" dirty="0" err="1">
                <a:solidFill>
                  <a:schemeClr val="bg1"/>
                </a:solidFill>
                <a:latin typeface="Lato" panose="020F0502020204030203" pitchFamily="34" charset="77"/>
              </a:rPr>
              <a:t>here</a:t>
            </a:r>
            <a:r>
              <a:rPr lang="da-DK" altLang="en-US" sz="14400" dirty="0">
                <a:solidFill>
                  <a:schemeClr val="bg1"/>
                </a:solidFill>
                <a:latin typeface="Lato" panose="020F0502020204030203" pitchFamily="34" charset="77"/>
              </a:rPr>
              <a:t>, </a:t>
            </a:r>
            <a:br>
              <a:rPr lang="da-DK" altLang="en-US" sz="14400" dirty="0">
                <a:solidFill>
                  <a:schemeClr val="bg1"/>
                </a:solidFill>
                <a:latin typeface="Lato" panose="020F0502020204030203" pitchFamily="34" charset="77"/>
              </a:rPr>
            </a:br>
            <a:r>
              <a:rPr lang="da-DK" altLang="en-US" sz="14400" b="0" dirty="0" err="1">
                <a:solidFill>
                  <a:schemeClr val="bg1"/>
                </a:solidFill>
                <a:latin typeface="Lato" panose="020F0502020204030203" pitchFamily="34" charset="77"/>
              </a:rPr>
              <a:t>keep it </a:t>
            </a:r>
            <a:r>
              <a:rPr lang="da-DK" altLang="en-US" sz="14400" dirty="0" err="1">
                <a:solidFill>
                  <a:schemeClr val="bg1"/>
                </a:solidFill>
                <a:latin typeface="Lato" panose="020F0502020204030203" pitchFamily="34" charset="77"/>
              </a:rPr>
              <a:t>simple!</a:t>
            </a:r>
            <a:br>
              <a:rPr lang="da-DK" altLang="en-US" sz="14400" dirty="0">
                <a:solidFill>
                  <a:schemeClr val="bg1"/>
                </a:solidFill>
                <a:latin typeface="Lato" panose="020F0502020204030203" pitchFamily="34" charset="77"/>
              </a:rPr>
            </a:br>
            <a:r>
              <a:rPr lang="da-DK" altLang="en-US" sz="14400" b="0" dirty="0" err="1">
                <a:solidFill>
                  <a:schemeClr val="bg1"/>
                </a:solidFill>
                <a:latin typeface="Lato" panose="020F0502020204030203" pitchFamily="34" charset="77"/>
              </a:rPr>
              <a:t>Emphasize</a:t>
            </a:r>
            <a:r>
              <a:rPr lang="da-DK" altLang="en-US" sz="14400" b="0" dirty="0">
                <a:solidFill>
                  <a:schemeClr val="bg1"/>
                </a:solidFill>
                <a:latin typeface="Lato" panose="020F0502020204030203" pitchFamily="34" charset="77"/>
              </a:rPr>
              <a:t> </a:t>
            </a:r>
            <a:r>
              <a:rPr lang="da-DK" altLang="en-US" sz="14400" dirty="0" err="1">
                <a:solidFill>
                  <a:schemeClr val="bg1"/>
                </a:solidFill>
                <a:latin typeface="Lato" panose="020F0502020204030203" pitchFamily="34" charset="77"/>
              </a:rPr>
              <a:t>important </a:t>
            </a:r>
            <a:r>
              <a:rPr lang="da-DK" altLang="en-US" sz="14400" b="0" dirty="0" err="1">
                <a:solidFill>
                  <a:schemeClr val="bg1"/>
                </a:solidFill>
                <a:latin typeface="Lato" panose="020F0502020204030203" pitchFamily="34" charset="77"/>
              </a:rPr>
              <a:t>words.</a:t>
            </a:r>
            <a:endParaRPr lang="da-DK" altLang="en-US" sz="11500" b="0" dirty="0">
              <a:solidFill>
                <a:schemeClr val="bg1"/>
              </a:solidFill>
              <a:latin typeface="Lato" panose="020F0502020204030203" pitchFamily="34" charset="77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B0DED39-B4FC-5679-DF8D-3E3ED356D3B3}"/>
              </a:ext>
            </a:extLst>
          </p:cNvPr>
          <p:cNvCxnSpPr/>
          <p:nvPr/>
        </p:nvCxnSpPr>
        <p:spPr bwMode="auto">
          <a:xfrm>
            <a:off x="20324563" y="10785183"/>
            <a:ext cx="0" cy="25812767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90191D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05F6672-CC05-5255-653C-4B7173B76230}"/>
              </a:ext>
            </a:extLst>
          </p:cNvPr>
          <p:cNvCxnSpPr/>
          <p:nvPr/>
        </p:nvCxnSpPr>
        <p:spPr bwMode="auto">
          <a:xfrm>
            <a:off x="0" y="36597950"/>
            <a:ext cx="30265687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90191D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19" name="Picture 18" descr="Close up of pages of an open book in a bright studio">
            <a:extLst>
              <a:ext uri="{FF2B5EF4-FFF2-40B4-BE49-F238E27FC236}">
                <a16:creationId xmlns:a16="http://schemas.microsoft.com/office/drawing/2014/main" id="{26EA3451-D55D-9DA1-BFD1-D66E6E8D53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764" y="11651445"/>
            <a:ext cx="17588639" cy="875069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3759AFD-D08E-4FB3-3B69-E6F56DBBB2AE}"/>
              </a:ext>
            </a:extLst>
          </p:cNvPr>
          <p:cNvSpPr txBox="1"/>
          <p:nvPr/>
        </p:nvSpPr>
        <p:spPr>
          <a:xfrm>
            <a:off x="21150175" y="11498699"/>
            <a:ext cx="8247396" cy="895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Lato" panose="020F0502020204030203" pitchFamily="34" charset="77"/>
                <a:cs typeface="Arial" panose="020B0604020202020204" pitchFamily="34" charset="0"/>
              </a:rPr>
              <a:t>AMMO BAR</a:t>
            </a:r>
          </a:p>
          <a:p>
            <a:endParaRPr lang="en-US" sz="4800" b="1" dirty="0">
              <a:latin typeface="Lato" panose="020F0502020204030203" pitchFamily="34" charset="77"/>
              <a:cs typeface="Arial" panose="020B0604020202020204" pitchFamily="34" charset="0"/>
            </a:endParaRPr>
          </a:p>
          <a:p>
            <a:r>
              <a:rPr lang="en-US" sz="4800" b="1" dirty="0">
                <a:latin typeface="Lato" panose="020F0502020204030203" pitchFamily="34" charset="77"/>
                <a:cs typeface="Arial" panose="020B0604020202020204" pitchFamily="34" charset="0"/>
              </a:rPr>
              <a:t>Delete this and replace it with your…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US" sz="4800" dirty="0">
                <a:latin typeface="Lato" panose="020F0502020204030203" pitchFamily="34" charset="77"/>
                <a:cs typeface="Arial" panose="020B0604020202020204" pitchFamily="34" charset="0"/>
              </a:rPr>
              <a:t>Extra Graphs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US" sz="4800" dirty="0">
                <a:latin typeface="Lato" panose="020F0502020204030203" pitchFamily="34" charset="77"/>
                <a:cs typeface="Arial" panose="020B0604020202020204" pitchFamily="34" charset="0"/>
              </a:rPr>
              <a:t>Extra Correlation tables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US" sz="4800" dirty="0">
                <a:latin typeface="Lato" panose="020F0502020204030203" pitchFamily="34" charset="77"/>
                <a:cs typeface="Arial" panose="020B0604020202020204" pitchFamily="34" charset="0"/>
              </a:rPr>
              <a:t>Extra Figures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US" sz="4800" dirty="0">
                <a:latin typeface="Lato" panose="020F0502020204030203" pitchFamily="34" charset="77"/>
                <a:cs typeface="Arial" panose="020B0604020202020204" pitchFamily="34" charset="0"/>
              </a:rPr>
              <a:t>Extra nuance that you’re worried about leaving out.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US" sz="4800" b="1" dirty="0">
                <a:latin typeface="Lato" panose="020F0502020204030203" pitchFamily="34" charset="77"/>
                <a:cs typeface="Arial" panose="020B0604020202020204" pitchFamily="34" charset="0"/>
              </a:rPr>
              <a:t>Keep it messy!</a:t>
            </a:r>
            <a:r>
              <a:rPr lang="en-US" sz="4800" dirty="0">
                <a:latin typeface="Lato" panose="020F0502020204030203" pitchFamily="34" charset="77"/>
                <a:cs typeface="Arial" panose="020B0604020202020204" pitchFamily="34" charset="0"/>
              </a:rPr>
              <a:t> This section is just for you.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A85E835-79C1-DC0D-1AFF-A8E33E3E5362}"/>
              </a:ext>
            </a:extLst>
          </p:cNvPr>
          <p:cNvSpPr txBox="1"/>
          <p:nvPr/>
        </p:nvSpPr>
        <p:spPr>
          <a:xfrm>
            <a:off x="1295764" y="21722254"/>
            <a:ext cx="8065286" cy="13297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4800" b="1" dirty="0">
                <a:latin typeface="Lato" panose="020F0502020204030203" pitchFamily="34" charset="77"/>
                <a:cs typeface="Arial" panose="020B0604020202020204" pitchFamily="34" charset="0"/>
              </a:rPr>
              <a:t>INTRO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4800" dirty="0">
                <a:latin typeface="Lato" panose="020F0502020204030203" pitchFamily="34" charset="77"/>
                <a:cs typeface="Arial" panose="020B0604020202020204" pitchFamily="34" charset="0"/>
              </a:rPr>
              <a:t>Just give context for the gap you’re filling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4800" dirty="0">
                <a:latin typeface="Lato" panose="020F0502020204030203" pitchFamily="34" charset="77"/>
                <a:cs typeface="Arial" panose="020B0604020202020204" pitchFamily="34" charset="0"/>
              </a:rPr>
              <a:t>You’re not going to get yelled at if you don’t cite the 5 papers from 1937 that defined this construct. They’ll download your paper if they want that.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4800" b="1" dirty="0">
              <a:latin typeface="Lato" panose="020F0502020204030203" pitchFamily="34" charset="77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4800" b="1" dirty="0">
                <a:latin typeface="Lato" panose="020F0502020204030203" pitchFamily="34" charset="77"/>
                <a:cs typeface="Arial" panose="020B0604020202020204" pitchFamily="34" charset="0"/>
              </a:rPr>
              <a:t>METHODS</a:t>
            </a:r>
          </a:p>
          <a:p>
            <a:pPr marL="742950" indent="-742950">
              <a:lnSpc>
                <a:spcPct val="120000"/>
              </a:lnSpc>
              <a:buFont typeface="+mj-lt"/>
              <a:buAutoNum type="arabicPeriod"/>
            </a:pPr>
            <a:r>
              <a:rPr lang="en-US" sz="4800" dirty="0">
                <a:latin typeface="Lato" panose="020F0502020204030203" pitchFamily="34" charset="77"/>
                <a:cs typeface="Arial" panose="020B0604020202020204" pitchFamily="34" charset="0"/>
              </a:rPr>
              <a:t>N = ###, </a:t>
            </a:r>
          </a:p>
          <a:p>
            <a:pPr marL="742950" indent="-742950">
              <a:lnSpc>
                <a:spcPct val="120000"/>
              </a:lnSpc>
              <a:buFont typeface="+mj-lt"/>
              <a:buAutoNum type="arabicPeriod"/>
            </a:pPr>
            <a:r>
              <a:rPr lang="en-US" sz="4800" dirty="0">
                <a:latin typeface="Lato" panose="020F0502020204030203" pitchFamily="34" charset="77"/>
                <a:cs typeface="Arial" panose="020B0604020202020204" pitchFamily="34" charset="0"/>
              </a:rPr>
              <a:t>Collected this</a:t>
            </a:r>
          </a:p>
          <a:p>
            <a:pPr marL="742950" indent="-742950">
              <a:lnSpc>
                <a:spcPct val="120000"/>
              </a:lnSpc>
              <a:buFont typeface="+mj-lt"/>
              <a:buAutoNum type="arabicPeriod"/>
            </a:pPr>
            <a:r>
              <a:rPr lang="en-US" sz="4800" dirty="0">
                <a:latin typeface="Lato" panose="020F0502020204030203" pitchFamily="34" charset="77"/>
                <a:cs typeface="Arial" panose="020B0604020202020204" pitchFamily="34" charset="0"/>
              </a:rPr>
              <a:t>Tested with X statistical test</a:t>
            </a:r>
            <a:endParaRPr lang="en-US" sz="4800" b="1" dirty="0">
              <a:latin typeface="Lato" panose="020F0502020204030203" pitchFamily="34" charset="77"/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1A7777D-5A23-0103-077C-F2A030192850}"/>
              </a:ext>
            </a:extLst>
          </p:cNvPr>
          <p:cNvSpPr/>
          <p:nvPr/>
        </p:nvSpPr>
        <p:spPr>
          <a:xfrm>
            <a:off x="10231531" y="21817681"/>
            <a:ext cx="8652870" cy="14184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4800" b="1" dirty="0">
                <a:latin typeface="Lato" panose="020F0502020204030203" pitchFamily="34" charset="77"/>
                <a:cs typeface="Arial" panose="020B0604020202020204" pitchFamily="34" charset="0"/>
              </a:rPr>
              <a:t>RESULTS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4800" dirty="0">
                <a:latin typeface="Lato" panose="020F0502020204030203" pitchFamily="34" charset="77"/>
                <a:cs typeface="Arial" panose="020B0604020202020204" pitchFamily="34" charset="0"/>
              </a:rPr>
              <a:t>Graph or table with essential results only.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4800" dirty="0">
                <a:latin typeface="Lato" panose="020F0502020204030203" pitchFamily="34" charset="77"/>
                <a:cs typeface="Arial" panose="020B0604020202020204" pitchFamily="34" charset="0"/>
              </a:rPr>
              <a:t>All the other correlations in the ammo bar.</a:t>
            </a:r>
          </a:p>
          <a:p>
            <a:pPr>
              <a:lnSpc>
                <a:spcPct val="120000"/>
              </a:lnSpc>
            </a:pPr>
            <a:endParaRPr lang="en-US" sz="4800" dirty="0">
              <a:latin typeface="Lato" panose="020F0502020204030203" pitchFamily="34" charset="77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4800" b="1" dirty="0">
                <a:latin typeface="Lato" panose="020F0502020204030203" pitchFamily="34" charset="77"/>
                <a:cs typeface="Arial" panose="020B0604020202020204" pitchFamily="34" charset="0"/>
              </a:rPr>
              <a:t>DISCUSSION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4800" dirty="0">
                <a:latin typeface="Lato" panose="020F0502020204030203" pitchFamily="34" charset="77"/>
                <a:cs typeface="Arial" panose="020B0604020202020204" pitchFamily="34" charset="0"/>
              </a:rPr>
              <a:t>“If this result actually generalized and I didn’t have to humbly disclaim the possibility of a thousand confounds and limitations, it would imply that….”</a:t>
            </a:r>
            <a:endParaRPr lang="en-US" sz="4800" b="1" dirty="0">
              <a:latin typeface="Lato" panose="020F0502020204030203" pitchFamily="34" charset="77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4800" dirty="0">
              <a:latin typeface="Lato" panose="020F0502020204030203" pitchFamily="34" charset="77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4800" dirty="0">
                <a:latin typeface="Lato" panose="020F0502020204030203" pitchFamily="34" charset="77"/>
                <a:cs typeface="Arial" panose="020B0604020202020204" pitchFamily="34" charset="0"/>
              </a:rPr>
              <a:t>Keep font size as </a:t>
            </a:r>
            <a:r>
              <a:rPr lang="en-US" sz="4800" b="1" dirty="0">
                <a:latin typeface="Lato" panose="020F0502020204030203" pitchFamily="34" charset="77"/>
                <a:cs typeface="Arial" panose="020B0604020202020204" pitchFamily="34" charset="0"/>
              </a:rPr>
              <a:t>high above 28 </a:t>
            </a:r>
            <a:r>
              <a:rPr lang="en-US" sz="4800" dirty="0">
                <a:latin typeface="Lato" panose="020F0502020204030203" pitchFamily="34" charset="77"/>
                <a:cs typeface="Arial" panose="020B0604020202020204" pitchFamily="34" charset="0"/>
              </a:rPr>
              <a:t>as possible.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3C273B3-D91C-B120-0590-56D7C3FC88BE}"/>
              </a:ext>
            </a:extLst>
          </p:cNvPr>
          <p:cNvGrpSpPr/>
          <p:nvPr/>
        </p:nvGrpSpPr>
        <p:grpSpPr>
          <a:xfrm>
            <a:off x="12691715" y="39125235"/>
            <a:ext cx="11669842" cy="1200329"/>
            <a:chOff x="4937722" y="39125235"/>
            <a:chExt cx="11669842" cy="120032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8A7DBD2-DB2A-8FFD-95C7-EF7D57FFB9DA}"/>
                </a:ext>
              </a:extLst>
            </p:cNvPr>
            <p:cNvSpPr txBox="1"/>
            <p:nvPr/>
          </p:nvSpPr>
          <p:spPr>
            <a:xfrm>
              <a:off x="4937722" y="39125235"/>
              <a:ext cx="807738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600" b="1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Scan the QR-code to </a:t>
              </a:r>
              <a:br>
                <a:rPr lang="en-US" sz="3600" b="1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</a:br>
              <a:r>
                <a:rPr lang="en-US" sz="3600" b="1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download the full paper</a:t>
              </a: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D2E0499A-A08C-15C6-0D57-4966F026CF70}"/>
                </a:ext>
              </a:extLst>
            </p:cNvPr>
            <p:cNvCxnSpPr/>
            <p:nvPr/>
          </p:nvCxnSpPr>
          <p:spPr bwMode="auto">
            <a:xfrm flipH="1">
              <a:off x="15234866" y="39910064"/>
              <a:ext cx="1372698" cy="0"/>
            </a:xfrm>
            <a:prstGeom prst="line">
              <a:avLst/>
            </a:prstGeom>
            <a:solidFill>
              <a:schemeClr val="accent1"/>
            </a:solidFill>
            <a:ln w="60325" cap="flat" cmpd="sng" algn="ctr">
              <a:solidFill>
                <a:schemeClr val="tx1"/>
              </a:solidFill>
              <a:prstDash val="dash"/>
              <a:round/>
              <a:headEnd type="triangle" w="lg" len="lg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37" name="Graphic 7">
            <a:extLst>
              <a:ext uri="{FF2B5EF4-FFF2-40B4-BE49-F238E27FC236}">
                <a16:creationId xmlns:a16="http://schemas.microsoft.com/office/drawing/2014/main" id="{62CCEBC8-BBD8-2685-662D-11AE74943075}"/>
              </a:ext>
            </a:extLst>
          </p:cNvPr>
          <p:cNvSpPr/>
          <p:nvPr/>
        </p:nvSpPr>
        <p:spPr>
          <a:xfrm>
            <a:off x="21386983" y="38823100"/>
            <a:ext cx="1256803" cy="2173929"/>
          </a:xfrm>
          <a:custGeom>
            <a:avLst/>
            <a:gdLst>
              <a:gd name="connsiteX0" fmla="*/ 321256 w 2089376"/>
              <a:gd name="connsiteY0" fmla="*/ 0 h 3614056"/>
              <a:gd name="connsiteX1" fmla="*/ 0 w 2089376"/>
              <a:gd name="connsiteY1" fmla="*/ 321256 h 3614056"/>
              <a:gd name="connsiteX2" fmla="*/ 0 w 2089376"/>
              <a:gd name="connsiteY2" fmla="*/ 3292801 h 3614056"/>
              <a:gd name="connsiteX3" fmla="*/ 321256 w 2089376"/>
              <a:gd name="connsiteY3" fmla="*/ 3614057 h 3614056"/>
              <a:gd name="connsiteX4" fmla="*/ 1815047 w 2089376"/>
              <a:gd name="connsiteY4" fmla="*/ 3614057 h 3614056"/>
              <a:gd name="connsiteX5" fmla="*/ 2136303 w 2089376"/>
              <a:gd name="connsiteY5" fmla="*/ 3292801 h 3614056"/>
              <a:gd name="connsiteX6" fmla="*/ 2136303 w 2089376"/>
              <a:gd name="connsiteY6" fmla="*/ 321256 h 3614056"/>
              <a:gd name="connsiteX7" fmla="*/ 1815047 w 2089376"/>
              <a:gd name="connsiteY7" fmla="*/ 0 h 3614056"/>
              <a:gd name="connsiteX8" fmla="*/ 321256 w 2089376"/>
              <a:gd name="connsiteY8" fmla="*/ 0 h 3614056"/>
              <a:gd name="connsiteX9" fmla="*/ 889115 w 2089376"/>
              <a:gd name="connsiteY9" fmla="*/ 309397 h 3614056"/>
              <a:gd name="connsiteX10" fmla="*/ 1247302 w 2089376"/>
              <a:gd name="connsiteY10" fmla="*/ 309397 h 3614056"/>
              <a:gd name="connsiteX11" fmla="*/ 1289936 w 2089376"/>
              <a:gd name="connsiteY11" fmla="*/ 369650 h 3614056"/>
              <a:gd name="connsiteX12" fmla="*/ 1247302 w 2089376"/>
              <a:gd name="connsiteY12" fmla="*/ 429903 h 3614056"/>
              <a:gd name="connsiteX13" fmla="*/ 889115 w 2089376"/>
              <a:gd name="connsiteY13" fmla="*/ 429903 h 3614056"/>
              <a:gd name="connsiteX14" fmla="*/ 846480 w 2089376"/>
              <a:gd name="connsiteY14" fmla="*/ 369650 h 3614056"/>
              <a:gd name="connsiteX15" fmla="*/ 889115 w 2089376"/>
              <a:gd name="connsiteY15" fmla="*/ 309397 h 3614056"/>
              <a:gd name="connsiteX16" fmla="*/ 176468 w 2089376"/>
              <a:gd name="connsiteY16" fmla="*/ 738905 h 3614056"/>
              <a:gd name="connsiteX17" fmla="*/ 1959892 w 2089376"/>
              <a:gd name="connsiteY17" fmla="*/ 738905 h 3614056"/>
              <a:gd name="connsiteX18" fmla="*/ 1959892 w 2089376"/>
              <a:gd name="connsiteY18" fmla="*/ 2875208 h 3614056"/>
              <a:gd name="connsiteX19" fmla="*/ 176468 w 2089376"/>
              <a:gd name="connsiteY19" fmla="*/ 2875208 h 3614056"/>
              <a:gd name="connsiteX20" fmla="*/ 176468 w 2089376"/>
              <a:gd name="connsiteY20" fmla="*/ 738905 h 3614056"/>
              <a:gd name="connsiteX21" fmla="*/ 1068180 w 2089376"/>
              <a:gd name="connsiteY21" fmla="*/ 3045747 h 3614056"/>
              <a:gd name="connsiteX22" fmla="*/ 1068180 w 2089376"/>
              <a:gd name="connsiteY22" fmla="*/ 3045747 h 3614056"/>
              <a:gd name="connsiteX23" fmla="*/ 1267066 w 2089376"/>
              <a:gd name="connsiteY23" fmla="*/ 3244633 h 3614056"/>
              <a:gd name="connsiteX24" fmla="*/ 1267066 w 2089376"/>
              <a:gd name="connsiteY24" fmla="*/ 3244633 h 3614056"/>
              <a:gd name="connsiteX25" fmla="*/ 1267066 w 2089376"/>
              <a:gd name="connsiteY25" fmla="*/ 3244633 h 3614056"/>
              <a:gd name="connsiteX26" fmla="*/ 1267066 w 2089376"/>
              <a:gd name="connsiteY26" fmla="*/ 3244633 h 3614056"/>
              <a:gd name="connsiteX27" fmla="*/ 1068180 w 2089376"/>
              <a:gd name="connsiteY27" fmla="*/ 3443519 h 3614056"/>
              <a:gd name="connsiteX28" fmla="*/ 1068180 w 2089376"/>
              <a:gd name="connsiteY28" fmla="*/ 3443519 h 3614056"/>
              <a:gd name="connsiteX29" fmla="*/ 1068180 w 2089376"/>
              <a:gd name="connsiteY29" fmla="*/ 3443519 h 3614056"/>
              <a:gd name="connsiteX30" fmla="*/ 1068180 w 2089376"/>
              <a:gd name="connsiteY30" fmla="*/ 3443519 h 3614056"/>
              <a:gd name="connsiteX31" fmla="*/ 869294 w 2089376"/>
              <a:gd name="connsiteY31" fmla="*/ 3244633 h 3614056"/>
              <a:gd name="connsiteX32" fmla="*/ 869294 w 2089376"/>
              <a:gd name="connsiteY32" fmla="*/ 3244633 h 3614056"/>
              <a:gd name="connsiteX33" fmla="*/ 869294 w 2089376"/>
              <a:gd name="connsiteY33" fmla="*/ 3244633 h 3614056"/>
              <a:gd name="connsiteX34" fmla="*/ 869294 w 2089376"/>
              <a:gd name="connsiteY34" fmla="*/ 3244633 h 3614056"/>
              <a:gd name="connsiteX35" fmla="*/ 1068180 w 2089376"/>
              <a:gd name="connsiteY35" fmla="*/ 3045747 h 3614056"/>
              <a:gd name="connsiteX36" fmla="*/ 1068180 w 2089376"/>
              <a:gd name="connsiteY36" fmla="*/ 3045747 h 3614056"/>
              <a:gd name="connsiteX37" fmla="*/ 1068180 w 2089376"/>
              <a:gd name="connsiteY37" fmla="*/ 3045747 h 361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089376" h="3614056">
                <a:moveTo>
                  <a:pt x="321256" y="0"/>
                </a:moveTo>
                <a:cubicBezTo>
                  <a:pt x="144562" y="0"/>
                  <a:pt x="0" y="144562"/>
                  <a:pt x="0" y="321256"/>
                </a:cubicBezTo>
                <a:lnTo>
                  <a:pt x="0" y="3292801"/>
                </a:lnTo>
                <a:cubicBezTo>
                  <a:pt x="0" y="3469495"/>
                  <a:pt x="144562" y="3614057"/>
                  <a:pt x="321256" y="3614057"/>
                </a:cubicBezTo>
                <a:lnTo>
                  <a:pt x="1815047" y="3614057"/>
                </a:lnTo>
                <a:cubicBezTo>
                  <a:pt x="1991741" y="3614057"/>
                  <a:pt x="2136303" y="3469495"/>
                  <a:pt x="2136303" y="3292801"/>
                </a:cubicBezTo>
                <a:lnTo>
                  <a:pt x="2136303" y="321256"/>
                </a:lnTo>
                <a:cubicBezTo>
                  <a:pt x="2136303" y="144562"/>
                  <a:pt x="1991741" y="0"/>
                  <a:pt x="1815047" y="0"/>
                </a:cubicBezTo>
                <a:lnTo>
                  <a:pt x="321256" y="0"/>
                </a:lnTo>
                <a:close/>
                <a:moveTo>
                  <a:pt x="889115" y="309397"/>
                </a:moveTo>
                <a:lnTo>
                  <a:pt x="1247302" y="309397"/>
                </a:lnTo>
                <a:cubicBezTo>
                  <a:pt x="1270849" y="309397"/>
                  <a:pt x="1289936" y="336390"/>
                  <a:pt x="1289936" y="369650"/>
                </a:cubicBezTo>
                <a:cubicBezTo>
                  <a:pt x="1289936" y="402911"/>
                  <a:pt x="1270849" y="429903"/>
                  <a:pt x="1247302" y="429903"/>
                </a:cubicBezTo>
                <a:lnTo>
                  <a:pt x="889115" y="429903"/>
                </a:lnTo>
                <a:cubicBezTo>
                  <a:pt x="865567" y="429903"/>
                  <a:pt x="846480" y="402911"/>
                  <a:pt x="846480" y="369650"/>
                </a:cubicBezTo>
                <a:cubicBezTo>
                  <a:pt x="846480" y="336390"/>
                  <a:pt x="865567" y="309397"/>
                  <a:pt x="889115" y="309397"/>
                </a:cubicBezTo>
                <a:close/>
                <a:moveTo>
                  <a:pt x="176468" y="738905"/>
                </a:moveTo>
                <a:lnTo>
                  <a:pt x="1959892" y="738905"/>
                </a:lnTo>
                <a:lnTo>
                  <a:pt x="1959892" y="2875208"/>
                </a:lnTo>
                <a:lnTo>
                  <a:pt x="176468" y="2875208"/>
                </a:lnTo>
                <a:lnTo>
                  <a:pt x="176468" y="738905"/>
                </a:lnTo>
                <a:close/>
                <a:moveTo>
                  <a:pt x="1068180" y="3045747"/>
                </a:moveTo>
                <a:cubicBezTo>
                  <a:pt x="1068180" y="3045747"/>
                  <a:pt x="1068180" y="3045747"/>
                  <a:pt x="1068180" y="3045747"/>
                </a:cubicBezTo>
                <a:cubicBezTo>
                  <a:pt x="1178013" y="3045747"/>
                  <a:pt x="1267066" y="3134799"/>
                  <a:pt x="1267066" y="3244633"/>
                </a:cubicBezTo>
                <a:cubicBezTo>
                  <a:pt x="1267066" y="3244633"/>
                  <a:pt x="1267066" y="3244633"/>
                  <a:pt x="1267066" y="3244633"/>
                </a:cubicBezTo>
                <a:lnTo>
                  <a:pt x="1267066" y="3244633"/>
                </a:lnTo>
                <a:cubicBezTo>
                  <a:pt x="1267066" y="3244633"/>
                  <a:pt x="1267066" y="3244633"/>
                  <a:pt x="1267066" y="3244633"/>
                </a:cubicBezTo>
                <a:cubicBezTo>
                  <a:pt x="1267066" y="3354466"/>
                  <a:pt x="1178013" y="3443519"/>
                  <a:pt x="1068180" y="3443519"/>
                </a:cubicBezTo>
                <a:cubicBezTo>
                  <a:pt x="1068180" y="3443519"/>
                  <a:pt x="1068180" y="3443519"/>
                  <a:pt x="1068180" y="3443519"/>
                </a:cubicBezTo>
                <a:lnTo>
                  <a:pt x="1068180" y="3443519"/>
                </a:lnTo>
                <a:cubicBezTo>
                  <a:pt x="1068180" y="3443519"/>
                  <a:pt x="1068180" y="3443519"/>
                  <a:pt x="1068180" y="3443519"/>
                </a:cubicBezTo>
                <a:cubicBezTo>
                  <a:pt x="958346" y="3443519"/>
                  <a:pt x="869294" y="3354466"/>
                  <a:pt x="869294" y="3244633"/>
                </a:cubicBezTo>
                <a:cubicBezTo>
                  <a:pt x="869294" y="3244633"/>
                  <a:pt x="869294" y="3244633"/>
                  <a:pt x="869294" y="3244633"/>
                </a:cubicBezTo>
                <a:lnTo>
                  <a:pt x="869294" y="3244633"/>
                </a:lnTo>
                <a:cubicBezTo>
                  <a:pt x="869294" y="3244633"/>
                  <a:pt x="869294" y="3244633"/>
                  <a:pt x="869294" y="3244633"/>
                </a:cubicBezTo>
                <a:cubicBezTo>
                  <a:pt x="869294" y="3134799"/>
                  <a:pt x="958346" y="3045747"/>
                  <a:pt x="1068180" y="3045747"/>
                </a:cubicBezTo>
                <a:cubicBezTo>
                  <a:pt x="1068180" y="3045747"/>
                  <a:pt x="1068180" y="3045747"/>
                  <a:pt x="1068180" y="3045747"/>
                </a:cubicBezTo>
                <a:lnTo>
                  <a:pt x="1068180" y="3045747"/>
                </a:lnTo>
                <a:close/>
              </a:path>
            </a:pathLst>
          </a:custGeom>
          <a:solidFill>
            <a:schemeClr val="tx1"/>
          </a:solidFill>
          <a:ln w="5640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44F35E-9833-06CC-CA1B-4FDBA4096AFE}"/>
              </a:ext>
            </a:extLst>
          </p:cNvPr>
          <p:cNvSpPr txBox="1"/>
          <p:nvPr/>
        </p:nvSpPr>
        <p:spPr>
          <a:xfrm>
            <a:off x="3981397" y="38816098"/>
            <a:ext cx="9423054" cy="145167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>
              <a:lnSpc>
                <a:spcPts val="4600"/>
              </a:lnSpc>
            </a:pPr>
            <a:r>
              <a:rPr lang="en-US" sz="3600" spc="650" dirty="0">
                <a:solidFill>
                  <a:schemeClr val="tx1">
                    <a:lumMod val="65000"/>
                    <a:lumOff val="35000"/>
                  </a:schemeClr>
                </a:solidFill>
                <a:ea typeface="Lato" panose="020F0502020204030203" pitchFamily="34" charset="0"/>
                <a:cs typeface="Times New Roman" panose="02020603050405020304" pitchFamily="18" charset="0"/>
              </a:rPr>
              <a:t>KØBENHAVNS UNIVERSITET</a:t>
            </a:r>
          </a:p>
          <a:p>
            <a:r>
              <a:rPr lang="en-US" sz="2800" spc="650" dirty="0">
                <a:solidFill>
                  <a:schemeClr val="tx1">
                    <a:lumMod val="65000"/>
                    <a:lumOff val="35000"/>
                  </a:schemeClr>
                </a:solidFill>
                <a:ea typeface="Lato" panose="020F0502020204030203" pitchFamily="34" charset="0"/>
                <a:cs typeface="Times New Roman" panose="02020603050405020304" pitchFamily="18" charset="0"/>
              </a:rPr>
              <a:t>INSTITUT FOR XXXXXXX XXXXX </a:t>
            </a:r>
          </a:p>
          <a:p>
            <a:r>
              <a:rPr lang="en-US" sz="2800" spc="650" dirty="0">
                <a:solidFill>
                  <a:schemeClr val="tx1">
                    <a:lumMod val="65000"/>
                    <a:lumOff val="35000"/>
                  </a:schemeClr>
                </a:solidFill>
                <a:ea typeface="Lato" panose="020F0502020204030203" pitchFamily="34" charset="0"/>
                <a:cs typeface="Times New Roman" panose="02020603050405020304" pitchFamily="18" charset="0"/>
              </a:rPr>
              <a:t>XXXX OG XXXXXXXXX XXXXX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2CD0A2A-3514-CB55-4B9D-034706542F89}"/>
              </a:ext>
            </a:extLst>
          </p:cNvPr>
          <p:cNvSpPr/>
          <p:nvPr/>
        </p:nvSpPr>
        <p:spPr>
          <a:xfrm>
            <a:off x="25995759" y="38694055"/>
            <a:ext cx="1817631" cy="21842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pic>
        <p:nvPicPr>
          <p:cNvPr id="39" name="Graphic 38">
            <a:extLst>
              <a:ext uri="{FF2B5EF4-FFF2-40B4-BE49-F238E27FC236}">
                <a16:creationId xmlns:a16="http://schemas.microsoft.com/office/drawing/2014/main" id="{AF82D510-26C8-5237-5BA1-994B75E0D2BE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5000"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865977" y="37736299"/>
            <a:ext cx="4118234" cy="4118235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116BEFAC-D2F1-916A-F886-15216DFC1843}"/>
              </a:ext>
            </a:extLst>
          </p:cNvPr>
          <p:cNvSpPr/>
          <p:nvPr/>
        </p:nvSpPr>
        <p:spPr>
          <a:xfrm>
            <a:off x="24837782" y="38694047"/>
            <a:ext cx="4146429" cy="2184257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0704BE8-46EA-FB08-D966-E9C8B3506130}"/>
              </a:ext>
            </a:extLst>
          </p:cNvPr>
          <p:cNvSpPr/>
          <p:nvPr/>
        </p:nvSpPr>
        <p:spPr>
          <a:xfrm>
            <a:off x="25855700" y="37725796"/>
            <a:ext cx="2128392" cy="2184257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DB620FA-691C-B9A5-7A5E-1BF0477C362C}"/>
              </a:ext>
            </a:extLst>
          </p:cNvPr>
          <p:cNvSpPr/>
          <p:nvPr/>
        </p:nvSpPr>
        <p:spPr>
          <a:xfrm>
            <a:off x="25855699" y="39675364"/>
            <a:ext cx="3118115" cy="2184257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361F504-5681-F3C3-3F0B-642A9647799A}"/>
              </a:ext>
            </a:extLst>
          </p:cNvPr>
          <p:cNvSpPr txBox="1"/>
          <p:nvPr/>
        </p:nvSpPr>
        <p:spPr>
          <a:xfrm>
            <a:off x="25434996" y="39093689"/>
            <a:ext cx="3027938" cy="1384996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DK" sz="1800" b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MAKE QR CODE</a:t>
            </a:r>
          </a:p>
          <a:p>
            <a:r>
              <a:rPr lang="en-DK" sz="1800" b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WITH LINK TO </a:t>
            </a:r>
          </a:p>
          <a:p>
            <a:r>
              <a:rPr lang="en-DK" sz="1800" b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FULL PAPER</a:t>
            </a:r>
          </a:p>
          <a:p>
            <a:r>
              <a:rPr lang="en-DK" sz="1800" b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AND  PLACE</a:t>
            </a:r>
          </a:p>
          <a:p>
            <a:r>
              <a:rPr lang="en-DK" sz="1800" b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HERE</a:t>
            </a:r>
          </a:p>
        </p:txBody>
      </p:sp>
    </p:spTree>
    <p:extLst>
      <p:ext uri="{BB962C8B-B14F-4D97-AF65-F5344CB8AC3E}">
        <p14:creationId xmlns:p14="http://schemas.microsoft.com/office/powerpoint/2010/main" val="593768285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KU 2016">
      <a:dk1>
        <a:sysClr val="windowText" lastClr="000000"/>
      </a:dk1>
      <a:lt1>
        <a:sysClr val="window" lastClr="FFFFFF"/>
      </a:lt1>
      <a:dk2>
        <a:srgbClr val="6E6E6E"/>
      </a:dk2>
      <a:lt2>
        <a:srgbClr val="E7E6E6"/>
      </a:lt2>
      <a:accent1>
        <a:srgbClr val="A31D20"/>
      </a:accent1>
      <a:accent2>
        <a:srgbClr val="7B7B7B"/>
      </a:accent2>
      <a:accent3>
        <a:srgbClr val="D49F3A"/>
      </a:accent3>
      <a:accent4>
        <a:srgbClr val="42759B"/>
      </a:accent4>
      <a:accent5>
        <a:srgbClr val="79ADB1"/>
      </a:accent5>
      <a:accent6>
        <a:srgbClr val="779921"/>
      </a:accent6>
      <a:hlink>
        <a:srgbClr val="A31D20"/>
      </a:hlink>
      <a:folHlink>
        <a:srgbClr val="0000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8636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altLang="en-US" sz="23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8636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altLang="en-US" sz="23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607</TotalTime>
  <Words>561</Words>
  <Application>Microsoft Macintosh PowerPoint</Application>
  <PresentationFormat>Custom</PresentationFormat>
  <Paragraphs>102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Lato</vt:lpstr>
      <vt:lpstr>Times New Roman</vt:lpstr>
      <vt:lpstr>Standarddesign</vt:lpstr>
      <vt:lpstr>Main finding goes here,  keep it simple! Emphasize important words.</vt:lpstr>
      <vt:lpstr>Main finding goes here,  keep it simple! Emphasize important words.</vt:lpstr>
      <vt:lpstr>Main finding goes here,  keep it simple! Emphasize important words.</vt:lpstr>
    </vt:vector>
  </TitlesOfParts>
  <Company>Københavns Universitet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install</dc:creator>
  <cp:lastModifiedBy>Pete Burke</cp:lastModifiedBy>
  <cp:revision>62</cp:revision>
  <dcterms:created xsi:type="dcterms:W3CDTF">2003-10-09T09:28:44Z</dcterms:created>
  <dcterms:modified xsi:type="dcterms:W3CDTF">2023-06-23T09:06:33Z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a2630e2-1ac5-455e-8217-0156b1936a76_Enabled">
    <vt:lpwstr>true</vt:lpwstr>
  </property>
  <property fmtid="{D5CDD505-2E9C-101B-9397-08002B2CF9AE}" pid="3" name="MSIP_Label_6a2630e2-1ac5-455e-8217-0156b1936a76_SetDate">
    <vt:lpwstr>2023-01-09T15:08:31Z</vt:lpwstr>
  </property>
  <property fmtid="{D5CDD505-2E9C-101B-9397-08002B2CF9AE}" pid="4" name="MSIP_Label_6a2630e2-1ac5-455e-8217-0156b1936a76_Method">
    <vt:lpwstr>Standard</vt:lpwstr>
  </property>
  <property fmtid="{D5CDD505-2E9C-101B-9397-08002B2CF9AE}" pid="5" name="MSIP_Label_6a2630e2-1ac5-455e-8217-0156b1936a76_Name">
    <vt:lpwstr>Notclass</vt:lpwstr>
  </property>
  <property fmtid="{D5CDD505-2E9C-101B-9397-08002B2CF9AE}" pid="6" name="MSIP_Label_6a2630e2-1ac5-455e-8217-0156b1936a76_SiteId">
    <vt:lpwstr>a3927f91-cda1-4696-af89-8c9f1ceffa91</vt:lpwstr>
  </property>
  <property fmtid="{D5CDD505-2E9C-101B-9397-08002B2CF9AE}" pid="7" name="MSIP_Label_6a2630e2-1ac5-455e-8217-0156b1936a76_ActionId">
    <vt:lpwstr>a6be2cf9-eb42-4352-8969-374c399019e9</vt:lpwstr>
  </property>
  <property fmtid="{D5CDD505-2E9C-101B-9397-08002B2CF9AE}" pid="8" name="MSIP_Label_6a2630e2-1ac5-455e-8217-0156b1936a76_ContentBits">
    <vt:lpwstr>0</vt:lpwstr>
  </property>
</Properties>
</file>